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5"/>
  </p:notesMasterIdLst>
  <p:handoutMasterIdLst>
    <p:handoutMasterId r:id="rId56"/>
  </p:handoutMasterIdLst>
  <p:sldIdLst>
    <p:sldId id="257" r:id="rId3"/>
    <p:sldId id="381" r:id="rId4"/>
    <p:sldId id="376" r:id="rId5"/>
    <p:sldId id="375" r:id="rId6"/>
    <p:sldId id="377" r:id="rId7"/>
    <p:sldId id="378" r:id="rId8"/>
    <p:sldId id="382" r:id="rId9"/>
    <p:sldId id="379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404" r:id="rId32"/>
    <p:sldId id="405" r:id="rId33"/>
    <p:sldId id="406" r:id="rId34"/>
    <p:sldId id="407" r:id="rId35"/>
    <p:sldId id="408" r:id="rId36"/>
    <p:sldId id="409" r:id="rId37"/>
    <p:sldId id="410" r:id="rId38"/>
    <p:sldId id="424" r:id="rId39"/>
    <p:sldId id="411" r:id="rId40"/>
    <p:sldId id="412" r:id="rId41"/>
    <p:sldId id="413" r:id="rId42"/>
    <p:sldId id="414" r:id="rId43"/>
    <p:sldId id="425" r:id="rId44"/>
    <p:sldId id="415" r:id="rId45"/>
    <p:sldId id="416" r:id="rId46"/>
    <p:sldId id="417" r:id="rId47"/>
    <p:sldId id="418" r:id="rId48"/>
    <p:sldId id="419" r:id="rId49"/>
    <p:sldId id="420" r:id="rId50"/>
    <p:sldId id="421" r:id="rId51"/>
    <p:sldId id="422" r:id="rId52"/>
    <p:sldId id="423" r:id="rId53"/>
    <p:sldId id="311" r:id="rId54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94" userDrawn="1">
          <p15:clr>
            <a:srgbClr val="A4A3A4"/>
          </p15:clr>
        </p15:guide>
        <p15:guide id="2" pos="370" userDrawn="1">
          <p15:clr>
            <a:srgbClr val="A4A3A4"/>
          </p15:clr>
        </p15:guide>
        <p15:guide id="3" orient="horz" pos="1253" userDrawn="1">
          <p15:clr>
            <a:srgbClr val="A4A3A4"/>
          </p15:clr>
        </p15:guide>
        <p15:guide id="4" pos="73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40119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8" autoAdjust="0"/>
    <p:restoredTop sz="96391" autoAdjust="0"/>
  </p:normalViewPr>
  <p:slideViewPr>
    <p:cSldViewPr snapToGrid="0">
      <p:cViewPr varScale="1">
        <p:scale>
          <a:sx n="106" d="100"/>
          <a:sy n="106" d="100"/>
        </p:scale>
        <p:origin x="450" y="114"/>
      </p:cViewPr>
      <p:guideLst>
        <p:guide orient="horz" pos="1094"/>
        <p:guide pos="370"/>
        <p:guide orient="horz" pos="1253"/>
        <p:guide pos="73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D491C-E93D-4646-AA02-C19D35BAF215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F7CA1-FDC0-4438-9B85-7229F316376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7126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59DAF-1311-48FB-862D-81106A702D47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C8DD9-D9E1-4F41-B7B8-2FC991FA0B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7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tx2">
            <a:lumMod val="50000"/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549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세로 텍스트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101599" y="1001485"/>
            <a:ext cx="11988801" cy="5763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191171" y="289379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6B59758-0F47-4D8A-B6E2-0AD05F1509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641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세로 제목 및 텍스트">
    <p:bg>
      <p:bgPr>
        <a:solidFill>
          <a:schemeClr val="accent6">
            <a:lumMod val="50000"/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101599" y="1001485"/>
            <a:ext cx="11988801" cy="5763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191171" y="289379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6B59758-0F47-4D8A-B6E2-0AD05F1509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9787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A6169F-0AAF-47EA-9C95-5400D295F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B8C9D9D-711C-459D-BC00-DB5DD4456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25B92DC-CA1B-4FC7-8EC2-DB98645C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3268A0C-DE26-4B6B-A931-730D815A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B8DF175-9C45-4B6B-AC1F-AD1928A0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947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3A6E28-23F2-4A2E-A1C4-B4F2FCD3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5E0A143-9474-42C3-92B6-EC6B27F1C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13CED7-248C-4F09-9279-0D7EFD740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51FE5-7888-4F92-AADF-C6E2E4F27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80695C-9A40-457D-BA62-28A7188D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995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9F1B7FC-9015-4146-88B4-F0718F0E8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A5C6411-EA3A-4886-9549-B3D8B0D66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4D6E563-B0C2-41C3-B80B-815A6F07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90ED9D6-C0EE-498C-A87C-BB6E6ED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25CDC3-4D59-45B0-A379-1F1F1D477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1699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706D4C-7441-494C-9BAC-F48041AE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24B523-4164-4C1A-880A-7C83BE031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21A13FA-D54A-4564-B13B-3EF8BFD2E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FD6A563-2CDB-441D-96FE-235F3ED7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EC8DB3D-296B-409E-BF6D-73BAD8A7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75F7AA1-B29D-4F63-9828-BFDAF825B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2687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994B67-C6C5-4F38-BA29-C3DF5272C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403E406-9BBA-4F72-A59B-B4300BA4D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8D84EA7-50D7-4593-B3DD-2027D0DF9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1C44320-F359-497A-978A-08DC0270F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7E3A63F-84A6-48C1-94A3-1656BC872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9EE2AEB-57B9-40A2-A993-0F3AEE5FC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D50E403-2F91-4778-BC00-A2DA9D2C1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DA330EC-D673-4196-A003-D96FDD550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634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F1D96D-13AF-4415-834A-A277C041E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23D6934-1734-4D8A-A87B-C0E224EA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9176C30-9598-4F0F-A9DB-3F556E414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82CF21D-A6DC-42F2-B02D-8A6C4165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6999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5425EAF-5A43-4998-851F-8A0D80190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31FFF37-A756-4643-8145-6BDFEFE26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82B447D-B3CE-45DB-B5C2-E487A3D3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3621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75CF53-B6A2-4822-9653-4A6F1D16C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C6A6D6-2A86-4CAC-B0E6-BD854B4DA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F08AF53-D8F2-4275-8C7D-7EE57735D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D14345E-4CC3-46DE-A0CB-2DBC791F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767F05C-1122-4802-8CF4-B970330D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E593286-38F2-424E-A972-0495A54A6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1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solidFill>
          <a:schemeClr val="tx2">
            <a:lumMod val="50000"/>
            <a:alpha val="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9758-0F47-4D8A-B6E2-0AD05F1509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671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BA8AEA-0975-424A-AB13-F60C27EB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709E8CF-ABCB-4892-A414-10EC07FCD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DF80F54-3720-4363-905B-BE77BDEAD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49A974-E23C-4160-BC2E-B273A57B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6125EB5-9CBE-4B21-AE50-9CFF62EA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D711A9A-2DFB-4339-B05B-D1956BC9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1761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CB5F17-80A6-4A81-A4D0-478264413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EB26404-B520-4E50-84E5-B6891E1CA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0345B29-821F-40B0-9978-68518BF4E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52E2DE-86CD-492E-9236-D836D0D96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2A6AD93-B94D-48C4-8937-C1F7471B6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460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FD956AB-3ED6-4277-9A80-FC48AE0570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1144C39-2ED8-4B2A-A319-F0162E7C1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EF5D97-074D-40D9-A603-AE3E80513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3AE2092-0EEC-4130-961C-4832ADBC5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0035E6-DBF7-4473-9C80-0D597D29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5635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9/7/2021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2E3-C237-4174-BBBD-0B57B57FDDC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3" descr="C:\Users\yaho43\Desktop\그림1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58" r="2160"/>
          <a:stretch/>
        </p:blipFill>
        <p:spPr bwMode="auto">
          <a:xfrm>
            <a:off x="0" y="0"/>
            <a:ext cx="12192000" cy="689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9" y="22312"/>
            <a:ext cx="2585767" cy="670384"/>
          </a:xfrm>
          <a:prstGeom prst="rect">
            <a:avLst/>
          </a:prstGeom>
        </p:spPr>
      </p:pic>
      <p:cxnSp>
        <p:nvCxnSpPr>
          <p:cNvPr id="10" name="직선 연결선 9"/>
          <p:cNvCxnSpPr>
            <a:cxnSpLocks/>
          </p:cNvCxnSpPr>
          <p:nvPr userDrawn="1"/>
        </p:nvCxnSpPr>
        <p:spPr>
          <a:xfrm>
            <a:off x="0" y="692696"/>
            <a:ext cx="2711624" cy="0"/>
          </a:xfrm>
          <a:prstGeom prst="line">
            <a:avLst/>
          </a:prstGeom>
          <a:ln w="95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7251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9/7/2021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2E3-C237-4174-BBBD-0B57B57FDDC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 rotWithShape="1">
          <a:blip r:embed="rId2"/>
          <a:srcRect t="589" r="511"/>
          <a:stretch/>
        </p:blipFill>
        <p:spPr>
          <a:xfrm>
            <a:off x="-24680" y="-27384"/>
            <a:ext cx="12216679" cy="688538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680" y="-27384"/>
            <a:ext cx="2585767" cy="670384"/>
          </a:xfrm>
          <a:prstGeom prst="rect">
            <a:avLst/>
          </a:prstGeom>
        </p:spPr>
      </p:pic>
      <p:cxnSp>
        <p:nvCxnSpPr>
          <p:cNvPr id="9" name="직선 연결선 8"/>
          <p:cNvCxnSpPr>
            <a:cxnSpLocks/>
          </p:cNvCxnSpPr>
          <p:nvPr userDrawn="1"/>
        </p:nvCxnSpPr>
        <p:spPr>
          <a:xfrm>
            <a:off x="0" y="620688"/>
            <a:ext cx="2711624" cy="0"/>
          </a:xfrm>
          <a:prstGeom prst="line">
            <a:avLst/>
          </a:prstGeom>
          <a:ln w="952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30000"/>
                    <a:lumOff val="70000"/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1878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 userDrawn="1"/>
        </p:nvGrpSpPr>
        <p:grpSpPr>
          <a:xfrm>
            <a:off x="0" y="-22632"/>
            <a:ext cx="12192000" cy="859344"/>
            <a:chOff x="1301515" y="4519280"/>
            <a:chExt cx="9518713" cy="1293940"/>
          </a:xfrm>
        </p:grpSpPr>
        <p:sp>
          <p:nvSpPr>
            <p:cNvPr id="12" name="직사각형 11"/>
            <p:cNvSpPr/>
            <p:nvPr userDrawn="1"/>
          </p:nvSpPr>
          <p:spPr>
            <a:xfrm>
              <a:off x="1303136" y="4574970"/>
              <a:ext cx="9515474" cy="123825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ko-KR" altLang="en-US" sz="1100"/>
            </a:p>
          </p:txBody>
        </p:sp>
        <p:pic>
          <p:nvPicPr>
            <p:cNvPr id="13" name="그림 12"/>
            <p:cNvPicPr>
              <a:picLocks noChangeAspect="1" noChangeArrowheads="1"/>
            </p:cNvPicPr>
            <p:nvPr userDrawn="1"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" r="334"/>
            <a:stretch/>
          </p:blipFill>
          <p:spPr bwMode="auto">
            <a:xfrm>
              <a:off x="1301515" y="4519280"/>
              <a:ext cx="9518713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9/7/2021</a:t>
            </a:fld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62E3-C237-4174-BBBD-0B57B57FDDC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텍스트 개체 틀 16"/>
          <p:cNvSpPr>
            <a:spLocks noGrp="1"/>
          </p:cNvSpPr>
          <p:nvPr>
            <p:ph type="body" sz="quarter" idx="13" hasCustomPrompt="1"/>
          </p:nvPr>
        </p:nvSpPr>
        <p:spPr>
          <a:xfrm>
            <a:off x="119336" y="227808"/>
            <a:ext cx="9937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lvl1pPr marL="0" indent="0">
              <a:lnSpc>
                <a:spcPct val="100000"/>
              </a:lnSpc>
              <a:buNone/>
              <a:defRPr lang="ko-KR" altLang="en-US" sz="2400" b="1" spc="-133" baseline="0">
                <a:gradFill>
                  <a:gsLst>
                    <a:gs pos="100000">
                      <a:schemeClr val="tx1">
                        <a:lumMod val="85000"/>
                        <a:lumOff val="15000"/>
                      </a:schemeClr>
                    </a:gs>
                    <a:gs pos="100000">
                      <a:srgbClr val="355383"/>
                    </a:gs>
                  </a:gsLst>
                  <a:lin ang="2700000" scaled="1"/>
                </a:gradFill>
              </a:defRPr>
            </a:lvl1pPr>
          </a:lstStyle>
          <a:p>
            <a:pPr marL="0" lvl="0"/>
            <a:r>
              <a:rPr lang="ko-KR" altLang="en-US"/>
              <a:t>슬라이드 제목을 입력하세요 </a:t>
            </a:r>
          </a:p>
        </p:txBody>
      </p:sp>
      <p:sp>
        <p:nvSpPr>
          <p:cNvPr id="14" name="직사각형 13"/>
          <p:cNvSpPr/>
          <p:nvPr userDrawn="1"/>
        </p:nvSpPr>
        <p:spPr>
          <a:xfrm>
            <a:off x="-1" y="6597352"/>
            <a:ext cx="12189927" cy="26064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KOREA</a:t>
            </a:r>
            <a:r>
              <a:rPr lang="ko-KR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 </a:t>
            </a:r>
            <a:r>
              <a:rPr lang="en-US" altLang="ko-KR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ELEVATOR SATETY AGENCY</a:t>
            </a:r>
            <a:endParaRPr lang="ko-KR" altLang="en-US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5206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solidFill>
          <a:schemeClr val="tx2">
            <a:lumMod val="50000"/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101599" y="957944"/>
            <a:ext cx="11988801" cy="5763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191171" y="289379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6B59758-0F47-4D8A-B6E2-0AD05F1509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27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101599" y="957944"/>
            <a:ext cx="11988801" cy="5763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191171" y="289379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6B59758-0F47-4D8A-B6E2-0AD05F1509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15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331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67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9334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101599" y="1001485"/>
            <a:ext cx="11988801" cy="5763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191171" y="289379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26B59758-0F47-4D8A-B6E2-0AD05F15092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818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9758-0F47-4D8A-B6E2-0AD05F1509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82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59758-0F47-4D8A-B6E2-0AD05F1509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780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5B9B020D-846E-49EC-A6D1-4725E5B6D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6DBF1F7-97E4-4650-B1A9-163E6EA05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BF03055-9E4B-4C18-A250-B1E7B72AA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7D64-5EF1-49C6-A74B-E92D6C653B14}" type="datetimeFigureOut">
              <a:rPr lang="ko-KR" altLang="en-US" smtClean="0"/>
              <a:t>2021-09-07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0D141C-CE00-49BC-9009-3A5A21C9F2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7D34817-8654-4D0E-8D84-E75EE47D9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254B3-5A81-4D7D-8CA0-A41EA578DE9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200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262" y="2592234"/>
            <a:ext cx="113816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5400" b="1" spc="-3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검사방법 표준화 주요내용 설명 </a:t>
            </a:r>
            <a:endParaRPr lang="en-US" altLang="ko-KR" sz="5400" b="1" spc="-300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6624" y="1664891"/>
            <a:ext cx="54232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1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검사신뢰성과 안전관리 효율성 제고를 위한</a:t>
            </a:r>
          </a:p>
        </p:txBody>
      </p:sp>
    </p:spTree>
    <p:extLst>
      <p:ext uri="{BB962C8B-B14F-4D97-AF65-F5344CB8AC3E}">
        <p14:creationId xmlns:p14="http://schemas.microsoft.com/office/powerpoint/2010/main" val="361551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812530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lnSpc>
                <a:spcPct val="130000"/>
              </a:lnSpc>
            </a:pP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집중제어와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군관리방식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등의 혼선으로 인해 단독 설치되는 승강기의 승강장 </a:t>
            </a:r>
            <a:r>
              <a:rPr lang="ko-KR" altLang="en-US" b="1" dirty="0" err="1"/>
              <a:t>점등신호</a:t>
            </a:r>
            <a:r>
              <a:rPr lang="en-US" altLang="ko-KR" b="1" dirty="0"/>
              <a:t>(</a:t>
            </a:r>
            <a:r>
              <a:rPr lang="ko-KR" altLang="en-US" b="1" dirty="0"/>
              <a:t>운행방향표시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)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를 </a:t>
            </a:r>
            <a:endParaRPr lang="en-US" altLang="ko-KR" b="1" dirty="0">
              <a:solidFill>
                <a:schemeClr val="bg1">
                  <a:lumMod val="95000"/>
                </a:schemeClr>
              </a:solidFill>
            </a:endParaRPr>
          </a:p>
          <a:p>
            <a:pPr lvl="0" fontAlgn="base">
              <a:lnSpc>
                <a:spcPct val="130000"/>
              </a:lnSpc>
            </a:pP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미적용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하는 경우 발생</a:t>
            </a:r>
            <a:endParaRPr lang="en-US" altLang="ko-KR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85363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승강장 </a:t>
            </a:r>
            <a:r>
              <a:rPr lang="ko-KR" altLang="en-US" sz="3000" dirty="0" err="1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점등신호</a:t>
            </a:r>
            <a:r>
              <a:rPr lang="en-US" altLang="ko-KR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운행방향표시</a:t>
            </a:r>
            <a:r>
              <a:rPr lang="en-US" altLang="ko-KR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3000" dirty="0" err="1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적용관련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해석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928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85363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승강장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점등신호</a:t>
            </a:r>
            <a:r>
              <a:rPr lang="en-US" altLang="ko-KR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운행방향표시</a:t>
            </a:r>
            <a:r>
              <a:rPr lang="en-US" altLang="ko-KR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적용관련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해석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23175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marL="354013" indent="-354013" fontAlgn="base">
              <a:spcBef>
                <a:spcPts val="1000"/>
              </a:spcBef>
            </a:pPr>
            <a:r>
              <a:rPr lang="en-US" altLang="ko-KR" b="1" dirty="0"/>
              <a:t>16.4.3</a:t>
            </a:r>
            <a:r>
              <a:rPr lang="en-US" altLang="ko-KR" dirty="0"/>
              <a:t> </a:t>
            </a:r>
            <a:r>
              <a:rPr lang="ko-KR" altLang="en-US" dirty="0" err="1"/>
              <a:t>집중제어</a:t>
            </a:r>
            <a:r>
              <a:rPr lang="en-US" altLang="ko-KR" dirty="0"/>
              <a:t>(collective control) </a:t>
            </a:r>
            <a:r>
              <a:rPr lang="ko-KR" altLang="en-US" dirty="0"/>
              <a:t>엘리베이터의 경우</a:t>
            </a:r>
            <a:r>
              <a:rPr lang="en-US" altLang="ko-KR" dirty="0"/>
              <a:t>, </a:t>
            </a:r>
            <a:r>
              <a:rPr lang="ko-KR" altLang="en-US" dirty="0"/>
              <a:t>승강장에서 분명하게 보이는 점등 신호는 해당 승강장에서 기다리는 이용자에게 </a:t>
            </a:r>
            <a:r>
              <a:rPr lang="ko-KR" altLang="en-US" dirty="0" err="1"/>
              <a:t>카의</a:t>
            </a:r>
            <a:r>
              <a:rPr lang="ko-KR" altLang="en-US" dirty="0"/>
              <a:t> 다음 </a:t>
            </a:r>
            <a:r>
              <a:rPr lang="ko-KR" altLang="en-US" dirty="0" err="1"/>
              <a:t>운행방향을</a:t>
            </a:r>
            <a:r>
              <a:rPr lang="ko-KR" altLang="en-US" dirty="0"/>
              <a:t> 알려주어야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541338" indent="-541338" fontAlgn="base">
              <a:spcBef>
                <a:spcPts val="1000"/>
              </a:spcBef>
            </a:pPr>
            <a:r>
              <a:rPr lang="ko-KR" altLang="en-US" dirty="0"/>
              <a:t>비고 </a:t>
            </a:r>
            <a:r>
              <a:rPr lang="ko-KR" altLang="en-US" dirty="0" err="1"/>
              <a:t>군관리</a:t>
            </a:r>
            <a:r>
              <a:rPr lang="ko-KR" altLang="en-US" dirty="0"/>
              <a:t> 엘리베이터의 경우</a:t>
            </a:r>
            <a:r>
              <a:rPr lang="en-US" altLang="ko-KR" dirty="0"/>
              <a:t>, </a:t>
            </a:r>
            <a:r>
              <a:rPr lang="ko-KR" altLang="en-US" dirty="0" err="1"/>
              <a:t>음성신호에</a:t>
            </a:r>
            <a:r>
              <a:rPr lang="ko-KR" altLang="en-US" dirty="0"/>
              <a:t> 의해 </a:t>
            </a:r>
            <a:r>
              <a:rPr lang="ko-KR" altLang="en-US" dirty="0" err="1"/>
              <a:t>카의</a:t>
            </a:r>
            <a:r>
              <a:rPr lang="ko-KR" altLang="en-US" dirty="0"/>
              <a:t> 도착을 예고하는 것이 권장되고 승강장에 있는 위치표시기는 권장되지 않는다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spcBef>
                <a:spcPts val="1000"/>
              </a:spcBef>
            </a:pPr>
            <a:endParaRPr lang="en-US" altLang="ko-KR" sz="600" spc="-150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544498" y="4044131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497" y="4698714"/>
            <a:ext cx="11191699" cy="14209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 err="1"/>
              <a:t>집중제어란</a:t>
            </a:r>
            <a:r>
              <a:rPr lang="ko-KR" altLang="en-US" dirty="0"/>
              <a:t> 다수의 호출</a:t>
            </a:r>
            <a:r>
              <a:rPr lang="en-US" altLang="ko-KR" dirty="0"/>
              <a:t>(</a:t>
            </a:r>
            <a:r>
              <a:rPr lang="ko-KR" altLang="en-US" dirty="0"/>
              <a:t>층 등록</a:t>
            </a:r>
            <a:r>
              <a:rPr lang="en-US" altLang="ko-KR" dirty="0"/>
              <a:t>)</a:t>
            </a:r>
            <a:r>
              <a:rPr lang="ko-KR" altLang="en-US" dirty="0"/>
              <a:t>을 하나의 장치가 집중 관리하는 시스템으로 단일 승강기라도 다수의 호출 등록이 가능하고 그에 따라 운행되는 경우 </a:t>
            </a:r>
            <a:r>
              <a:rPr lang="ko-KR" altLang="en-US" dirty="0" err="1"/>
              <a:t>집중제어로</a:t>
            </a:r>
            <a:r>
              <a:rPr lang="ko-KR" altLang="en-US" dirty="0"/>
              <a:t> 볼 수 있음</a:t>
            </a:r>
          </a:p>
          <a:p>
            <a:pPr fontAlgn="base"/>
            <a:r>
              <a:rPr lang="ko-KR" altLang="en-US" dirty="0"/>
              <a:t>따라서</a:t>
            </a:r>
            <a:r>
              <a:rPr lang="en-US" altLang="ko-KR" dirty="0"/>
              <a:t>, </a:t>
            </a:r>
            <a:r>
              <a:rPr lang="ko-KR" altLang="en-US" dirty="0"/>
              <a:t>상기에 따른 </a:t>
            </a:r>
            <a:r>
              <a:rPr lang="ko-KR" altLang="en-US" dirty="0" err="1"/>
              <a:t>집중제어</a:t>
            </a:r>
            <a:r>
              <a:rPr lang="ko-KR" altLang="en-US" dirty="0"/>
              <a:t> 방식의 경우 승강장에서 기다리는 이용자에게 </a:t>
            </a:r>
            <a:r>
              <a:rPr lang="ko-KR" altLang="en-US" dirty="0" err="1">
                <a:solidFill>
                  <a:srgbClr val="FF0000"/>
                </a:solidFill>
              </a:rPr>
              <a:t>카의</a:t>
            </a:r>
            <a:r>
              <a:rPr lang="ko-KR" altLang="en-US" dirty="0">
                <a:solidFill>
                  <a:srgbClr val="FF0000"/>
                </a:solidFill>
              </a:rPr>
              <a:t> 다음 </a:t>
            </a:r>
            <a:r>
              <a:rPr lang="ko-KR" altLang="en-US" dirty="0" err="1">
                <a:solidFill>
                  <a:srgbClr val="FF0000"/>
                </a:solidFill>
              </a:rPr>
              <a:t>운행방향</a:t>
            </a:r>
            <a:r>
              <a:rPr lang="ko-KR" altLang="en-US" dirty="0" err="1"/>
              <a:t>을</a:t>
            </a:r>
            <a:r>
              <a:rPr lang="ko-KR" altLang="en-US" dirty="0"/>
              <a:t> 알려줄 수 있는 </a:t>
            </a:r>
            <a:r>
              <a:rPr lang="ko-KR" altLang="en-US" dirty="0" err="1">
                <a:solidFill>
                  <a:srgbClr val="FF0000"/>
                </a:solidFill>
              </a:rPr>
              <a:t>점등신호가</a:t>
            </a:r>
            <a:r>
              <a:rPr lang="ko-KR" altLang="en-US" dirty="0">
                <a:solidFill>
                  <a:srgbClr val="FF0000"/>
                </a:solidFill>
              </a:rPr>
              <a:t> 적용</a:t>
            </a:r>
            <a:r>
              <a:rPr lang="ko-KR" altLang="en-US" dirty="0"/>
              <a:t>되어야 함</a:t>
            </a:r>
          </a:p>
          <a:p>
            <a:pPr fontAlgn="base">
              <a:spcBef>
                <a:spcPts val="1000"/>
              </a:spcBef>
            </a:pPr>
            <a:endParaRPr lang="en-US" altLang="ko-KR" sz="600" spc="-150" dirty="0"/>
          </a:p>
        </p:txBody>
      </p:sp>
    </p:spTree>
    <p:extLst>
      <p:ext uri="{BB962C8B-B14F-4D97-AF65-F5344CB8AC3E}">
        <p14:creationId xmlns:p14="http://schemas.microsoft.com/office/powerpoint/2010/main" val="90984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412742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130000"/>
              </a:lnSpc>
            </a:pP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균형추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/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평형추 및 이와 관련한 부품에 대한 혼선 발생</a:t>
            </a:r>
            <a:endParaRPr lang="en-US" altLang="ko-KR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61478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3000" dirty="0" err="1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카와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000" dirty="0" err="1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균형추</a:t>
            </a:r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평형추의 거리 적용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0121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61478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카와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균형추</a:t>
            </a:r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평형추의 거리 적용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150707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r>
              <a:rPr lang="en-US" altLang="ko-KR" b="1" dirty="0"/>
              <a:t>6.5.5.1 </a:t>
            </a:r>
          </a:p>
          <a:p>
            <a:pPr fontAlgn="base"/>
            <a:r>
              <a:rPr lang="en-US" altLang="ko-KR" dirty="0"/>
              <a:t>  </a:t>
            </a:r>
            <a:r>
              <a:rPr lang="ko-KR" altLang="en-US" dirty="0"/>
              <a:t>아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r>
              <a:rPr lang="ko-KR" altLang="en-US" spc="-150" dirty="0"/>
              <a:t>카 및 </a:t>
            </a:r>
            <a:r>
              <a:rPr lang="ko-KR" altLang="en-US" spc="-150" dirty="0" err="1"/>
              <a:t>카의</a:t>
            </a:r>
            <a:r>
              <a:rPr lang="ko-KR" altLang="en-US" spc="-150" dirty="0"/>
              <a:t> 관련 부품은 </a:t>
            </a:r>
            <a:r>
              <a:rPr lang="ko-KR" altLang="en-US" spc="-150" dirty="0" err="1"/>
              <a:t>균형추</a:t>
            </a:r>
            <a:r>
              <a:rPr lang="en-US" altLang="ko-KR" spc="-150" dirty="0"/>
              <a:t>/</a:t>
            </a:r>
            <a:r>
              <a:rPr lang="ko-KR" altLang="en-US" spc="-150" dirty="0"/>
              <a:t>평형추 및 이와 관련한 </a:t>
            </a:r>
            <a:r>
              <a:rPr lang="ko-KR" altLang="en-US" spc="-150" dirty="0" err="1"/>
              <a:t>부품으로부터</a:t>
            </a:r>
            <a:r>
              <a:rPr lang="ko-KR" altLang="en-US" spc="-150" dirty="0"/>
              <a:t> </a:t>
            </a:r>
            <a:r>
              <a:rPr lang="en-US" altLang="ko-KR" spc="-150" dirty="0"/>
              <a:t>50mm </a:t>
            </a:r>
            <a:r>
              <a:rPr lang="ko-KR" altLang="en-US" spc="-150" dirty="0"/>
              <a:t>이상 떨어진 거리에 있어야 한다</a:t>
            </a:r>
            <a:r>
              <a:rPr lang="en-US" altLang="ko-KR" spc="-150" dirty="0"/>
              <a:t>.</a:t>
            </a:r>
            <a:endParaRPr lang="ko-KR" altLang="en-US" spc="-150" dirty="0"/>
          </a:p>
          <a:p>
            <a:pPr fontAlgn="base">
              <a:spcBef>
                <a:spcPts val="1000"/>
              </a:spcBef>
            </a:pPr>
            <a:endParaRPr lang="en-US" altLang="ko-KR" sz="600" spc="-150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544498" y="4044131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497" y="4698714"/>
            <a:ext cx="11191699" cy="8669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 err="1"/>
              <a:t>균형추</a:t>
            </a:r>
            <a:r>
              <a:rPr lang="en-US" altLang="ko-KR" dirty="0"/>
              <a:t>/</a:t>
            </a:r>
            <a:r>
              <a:rPr lang="ko-KR" altLang="en-US" dirty="0"/>
              <a:t>평형추 및 이와 관련한 부품은 움직이는 부품으로 한정함</a:t>
            </a:r>
          </a:p>
          <a:p>
            <a:pPr fontAlgn="base"/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 err="1"/>
              <a:t>균형추와</a:t>
            </a:r>
            <a:r>
              <a:rPr lang="ko-KR" altLang="en-US" dirty="0"/>
              <a:t> 연결되어 움직이는 어떠한 부품이라도 적용</a:t>
            </a:r>
            <a:r>
              <a:rPr lang="en-US" altLang="ko-KR" dirty="0"/>
              <a:t>(</a:t>
            </a:r>
            <a:r>
              <a:rPr lang="ko-KR" altLang="en-US" dirty="0"/>
              <a:t>도르래 및 커버 등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>
              <a:spcBef>
                <a:spcPts val="1000"/>
              </a:spcBef>
            </a:pPr>
            <a:endParaRPr lang="en-US" altLang="ko-KR" sz="600" spc="-150" dirty="0"/>
          </a:p>
        </p:txBody>
      </p:sp>
    </p:spTree>
    <p:extLst>
      <p:ext uri="{BB962C8B-B14F-4D97-AF65-F5344CB8AC3E}">
        <p14:creationId xmlns:p14="http://schemas.microsoft.com/office/powerpoint/2010/main" val="1734169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812530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lnSpc>
                <a:spcPct val="130000"/>
              </a:lnSpc>
            </a:pP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소방구조용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및 피난용 승강기의 경우 피트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배수설비를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의무설치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하도록 규정하고 있으나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이외 용도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승객용 등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)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의 승강기 피트에 </a:t>
            </a:r>
            <a:r>
              <a:rPr lang="ko-KR" altLang="en-US" b="1" dirty="0" err="1"/>
              <a:t>배수관련</a:t>
            </a:r>
            <a:r>
              <a:rPr lang="ko-KR" altLang="en-US" b="1" dirty="0"/>
              <a:t> 설비 설치가능 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여부 </a:t>
            </a:r>
            <a:endParaRPr lang="en-US" altLang="ko-KR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70294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피트 내 </a:t>
            </a:r>
            <a:r>
              <a:rPr lang="ko-KR" altLang="en-US" sz="3000" dirty="0" err="1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배수관련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설비 설치가능 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여부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1232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70294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피트 내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배수관련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설비 설치가능 여부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35897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>
              <a:spcBef>
                <a:spcPts val="1000"/>
              </a:spcBef>
            </a:pPr>
            <a:r>
              <a:rPr lang="en-US" altLang="ko-KR" b="1" dirty="0"/>
              <a:t>6.1.2</a:t>
            </a:r>
            <a:r>
              <a:rPr lang="en-US" altLang="ko-KR" dirty="0"/>
              <a:t> </a:t>
            </a:r>
            <a:r>
              <a:rPr lang="ko-KR" altLang="en-US" dirty="0" err="1"/>
              <a:t>승강로</a:t>
            </a:r>
            <a:r>
              <a:rPr lang="en-US" altLang="ko-KR" dirty="0"/>
              <a:t>, </a:t>
            </a:r>
            <a:r>
              <a:rPr lang="ko-KR" altLang="en-US" dirty="0"/>
              <a:t>기계실 </a:t>
            </a:r>
            <a:r>
              <a:rPr lang="en-US" altLang="ko-KR" dirty="0"/>
              <a:t>· </a:t>
            </a:r>
            <a:r>
              <a:rPr lang="ko-KR" altLang="en-US" dirty="0"/>
              <a:t>기계류 공간 및 </a:t>
            </a:r>
            <a:r>
              <a:rPr lang="ko-KR" altLang="en-US" dirty="0" err="1"/>
              <a:t>풀리실의</a:t>
            </a:r>
            <a:r>
              <a:rPr lang="ko-KR" altLang="en-US" dirty="0"/>
              <a:t> 사용 제한</a:t>
            </a:r>
          </a:p>
          <a:p>
            <a:pPr fontAlgn="base">
              <a:spcBef>
                <a:spcPts val="1000"/>
              </a:spcBef>
            </a:pPr>
            <a:r>
              <a:rPr lang="en-US" altLang="ko-KR" b="1" dirty="0"/>
              <a:t>6.1.2.1</a:t>
            </a:r>
            <a:r>
              <a:rPr lang="en-US" altLang="ko-KR" dirty="0"/>
              <a:t> </a:t>
            </a:r>
            <a:r>
              <a:rPr lang="ko-KR" altLang="en-US" dirty="0" err="1"/>
              <a:t>승강로</a:t>
            </a:r>
            <a:r>
              <a:rPr lang="en-US" altLang="ko-KR" dirty="0"/>
              <a:t>, </a:t>
            </a:r>
            <a:r>
              <a:rPr lang="ko-KR" altLang="en-US" dirty="0"/>
              <a:t>기계실 </a:t>
            </a:r>
            <a:r>
              <a:rPr lang="en-US" altLang="ko-KR" dirty="0"/>
              <a:t>· </a:t>
            </a:r>
            <a:r>
              <a:rPr lang="ko-KR" altLang="en-US" dirty="0"/>
              <a:t>기계류 공간 및 </a:t>
            </a:r>
            <a:r>
              <a:rPr lang="ko-KR" altLang="en-US" dirty="0" err="1"/>
              <a:t>풀리실은</a:t>
            </a:r>
            <a:r>
              <a:rPr lang="ko-KR" altLang="en-US" dirty="0"/>
              <a:t> 엘리베이터 전용으로 사용되어야 한다</a:t>
            </a:r>
            <a:r>
              <a:rPr lang="en-US" altLang="ko-KR" dirty="0"/>
              <a:t>.</a:t>
            </a:r>
            <a:br>
              <a:rPr lang="ko-KR" altLang="en-US" dirty="0"/>
            </a:br>
            <a:r>
              <a:rPr lang="ko-KR" altLang="en-US" dirty="0"/>
              <a:t>엘리베이터와 관계없는 배관</a:t>
            </a:r>
            <a:r>
              <a:rPr lang="en-US" altLang="ko-KR" dirty="0"/>
              <a:t>, </a:t>
            </a:r>
            <a:r>
              <a:rPr lang="ko-KR" altLang="en-US" dirty="0"/>
              <a:t>전선 또는 그 밖에 다른 용도의 설비는 </a:t>
            </a:r>
            <a:r>
              <a:rPr lang="ko-KR" altLang="en-US" dirty="0" err="1"/>
              <a:t>승강로</a:t>
            </a:r>
            <a:r>
              <a:rPr lang="en-US" altLang="ko-KR" dirty="0"/>
              <a:t>, </a:t>
            </a:r>
            <a:r>
              <a:rPr lang="ko-KR" altLang="en-US" dirty="0"/>
              <a:t>기계실</a:t>
            </a:r>
            <a:r>
              <a:rPr lang="en-US" altLang="ko-KR" dirty="0"/>
              <a:t> · </a:t>
            </a:r>
            <a:r>
              <a:rPr lang="ko-KR" altLang="en-US" dirty="0"/>
              <a:t>기계류 공간 및 </a:t>
            </a:r>
            <a:r>
              <a:rPr lang="en-US" altLang="ko-KR" dirty="0"/>
              <a:t>       </a:t>
            </a:r>
            <a:r>
              <a:rPr lang="ko-KR" altLang="en-US" dirty="0" err="1"/>
              <a:t>풀리실에</a:t>
            </a:r>
            <a:r>
              <a:rPr lang="ko-KR" altLang="en-US" dirty="0"/>
              <a:t> 설치되어서는 안 된다</a:t>
            </a:r>
            <a:r>
              <a:rPr lang="en-US" altLang="ko-KR" dirty="0"/>
              <a:t>.  </a:t>
            </a:r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ko-KR" altLang="en-US" dirty="0"/>
              <a:t>다음과 같은 설비는 설치될 수 있으나</a:t>
            </a:r>
            <a:r>
              <a:rPr lang="en-US" altLang="ko-KR" dirty="0"/>
              <a:t>, </a:t>
            </a:r>
            <a:r>
              <a:rPr lang="ko-KR" altLang="en-US" dirty="0"/>
              <a:t>해당 설비의 제어장치        또는 조절장치는 </a:t>
            </a:r>
            <a:r>
              <a:rPr lang="ko-KR" altLang="en-US" dirty="0" err="1"/>
              <a:t>승강로</a:t>
            </a:r>
            <a:r>
              <a:rPr lang="en-US" altLang="ko-KR" dirty="0"/>
              <a:t>, </a:t>
            </a:r>
            <a:r>
              <a:rPr lang="ko-KR" altLang="en-US" dirty="0"/>
              <a:t>기계실</a:t>
            </a:r>
            <a:r>
              <a:rPr lang="en-US" altLang="ko-KR" dirty="0"/>
              <a:t> · </a:t>
            </a:r>
            <a:r>
              <a:rPr lang="ko-KR" altLang="en-US" dirty="0"/>
              <a:t>기계류 공간 및 풀리실 외부에 있어야 하며</a:t>
            </a:r>
            <a:r>
              <a:rPr lang="en-US" altLang="ko-KR" dirty="0"/>
              <a:t>, </a:t>
            </a:r>
            <a:r>
              <a:rPr lang="ko-KR" altLang="en-US" dirty="0"/>
              <a:t>엘리베이터의 안전한          운행에 지장을 주지 않아야 한다</a:t>
            </a:r>
            <a:r>
              <a:rPr lang="en-US" altLang="ko-KR" dirty="0"/>
              <a:t>. &lt;</a:t>
            </a:r>
            <a:r>
              <a:rPr lang="ko-KR" altLang="en-US" dirty="0"/>
              <a:t>생략</a:t>
            </a:r>
            <a:r>
              <a:rPr lang="en-US" altLang="ko-KR" dirty="0"/>
              <a:t>&gt;</a:t>
            </a:r>
            <a:endParaRPr lang="ko-KR" altLang="en-US" dirty="0"/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사</a:t>
            </a:r>
            <a:r>
              <a:rPr lang="en-US" altLang="ko-KR" dirty="0"/>
              <a:t>) </a:t>
            </a:r>
            <a:r>
              <a:rPr lang="ko-KR" altLang="en-US" dirty="0"/>
              <a:t>피트 침수를 대비한 배수 관련 설비</a:t>
            </a:r>
          </a:p>
          <a:p>
            <a:pPr fontAlgn="base">
              <a:spcBef>
                <a:spcPts val="1000"/>
              </a:spcBef>
            </a:pPr>
            <a:r>
              <a:rPr lang="en-US" altLang="ko-KR" b="1" dirty="0"/>
              <a:t>6.5.1.5</a:t>
            </a:r>
            <a:r>
              <a:rPr lang="en-US" altLang="ko-KR" dirty="0"/>
              <a:t> </a:t>
            </a:r>
            <a:r>
              <a:rPr lang="ko-KR" altLang="en-US" dirty="0" err="1"/>
              <a:t>승강로는</a:t>
            </a:r>
            <a:r>
              <a:rPr lang="ko-KR" altLang="en-US" dirty="0"/>
              <a:t> 누수가 없고 </a:t>
            </a:r>
            <a:r>
              <a:rPr lang="ko-KR" altLang="en-US" dirty="0" err="1"/>
              <a:t>청결상태가</a:t>
            </a:r>
            <a:r>
              <a:rPr lang="ko-KR" altLang="en-US" dirty="0"/>
              <a:t> 유지되는 구조이어야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6865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70294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피트 내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배수관련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설비 설치가능 여부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17338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6213" indent="-176213" fontAlgn="base">
              <a:spcBef>
                <a:spcPts val="1000"/>
              </a:spcBef>
            </a:pPr>
            <a:r>
              <a:rPr lang="en-US" altLang="ko-KR" dirty="0"/>
              <a:t>- </a:t>
            </a:r>
            <a:r>
              <a:rPr lang="ko-KR" altLang="en-US" dirty="0" err="1"/>
              <a:t>소방구조용</a:t>
            </a:r>
            <a:r>
              <a:rPr lang="ko-KR" altLang="en-US" dirty="0"/>
              <a:t> 엘리베이터 및 피난용 엘리베이터 외 용도의 엘리베이터의 경우에도 피트 침수를 대비한 배수 관련 설비를 설치할 수 있음</a:t>
            </a:r>
          </a:p>
          <a:p>
            <a:pPr marL="176213" indent="-176213" fontAlgn="base">
              <a:spcBef>
                <a:spcPts val="1000"/>
              </a:spcBef>
            </a:pPr>
            <a:r>
              <a:rPr lang="en-US" altLang="ko-KR" dirty="0"/>
              <a:t>- 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/>
              <a:t>안전기준 </a:t>
            </a:r>
            <a:r>
              <a:rPr lang="en-US" altLang="ko-KR" dirty="0"/>
              <a:t>6.5.1.5</a:t>
            </a:r>
            <a:r>
              <a:rPr lang="ko-KR" altLang="en-US" dirty="0"/>
              <a:t>의 규정에 따라 </a:t>
            </a:r>
            <a:r>
              <a:rPr lang="ko-KR" altLang="en-US" dirty="0">
                <a:solidFill>
                  <a:srgbClr val="FF0000"/>
                </a:solidFill>
              </a:rPr>
              <a:t>누수가 있는 경우에는 누수가 없도록 </a:t>
            </a:r>
            <a:r>
              <a:rPr lang="ko-KR" altLang="en-US" dirty="0" err="1">
                <a:solidFill>
                  <a:srgbClr val="FF0000"/>
                </a:solidFill>
              </a:rPr>
              <a:t>조치</a:t>
            </a:r>
            <a:r>
              <a:rPr lang="ko-KR" altLang="en-US" dirty="0" err="1"/>
              <a:t>되어야</a:t>
            </a:r>
            <a:r>
              <a:rPr lang="ko-KR" altLang="en-US" dirty="0"/>
              <a:t> 하며</a:t>
            </a:r>
            <a:r>
              <a:rPr lang="en-US" altLang="ko-KR" dirty="0"/>
              <a:t>, </a:t>
            </a:r>
            <a:r>
              <a:rPr lang="ko-KR" altLang="en-US" dirty="0" err="1"/>
              <a:t>누수되는</a:t>
            </a:r>
            <a:r>
              <a:rPr lang="ko-KR" altLang="en-US" dirty="0"/>
              <a:t> 물을 </a:t>
            </a:r>
            <a:r>
              <a:rPr lang="ko-KR" altLang="en-US" dirty="0" err="1"/>
              <a:t>배수설비로</a:t>
            </a:r>
            <a:r>
              <a:rPr lang="ko-KR" altLang="en-US" dirty="0"/>
              <a:t> 배수한다고 하더라도 안전기준에 적합하지 않음</a:t>
            </a:r>
          </a:p>
          <a:p>
            <a:pPr marL="539750" indent="-539750" fontAlgn="base">
              <a:spcBef>
                <a:spcPts val="1000"/>
              </a:spcBef>
            </a:pPr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2237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412742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피트로 출입할 수 있는 문 외에 다른 층에서도 전기적 재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설정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(reset)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이 가능한지에 대한 사항</a:t>
            </a:r>
            <a:endParaRPr lang="en-US" altLang="ko-KR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102675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6. 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피트로 출입할 수 있는 문의 </a:t>
            </a:r>
            <a:r>
              <a:rPr lang="ko-KR" altLang="en-US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전기적 재</a:t>
            </a:r>
            <a:r>
              <a:rPr lang="en-US" altLang="ko-KR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-</a:t>
            </a:r>
            <a:r>
              <a:rPr lang="ko-KR" altLang="en-US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설정</a:t>
            </a:r>
            <a:r>
              <a:rPr lang="en-US" altLang="ko-KR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(reset) 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38629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102675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피트로 출입할 수 있는 문의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전기적 재</a:t>
            </a:r>
            <a:r>
              <a:rPr lang="en-US" altLang="ko-KR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-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설정</a:t>
            </a:r>
            <a:r>
              <a:rPr lang="en-US" altLang="ko-KR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(reset)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37179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>
              <a:spcBef>
                <a:spcPts val="1000"/>
              </a:spcBef>
            </a:pPr>
            <a:r>
              <a:rPr lang="en-US" altLang="ko-KR" b="1" dirty="0"/>
              <a:t>16.1.5.2.2</a:t>
            </a:r>
            <a:r>
              <a:rPr lang="en-US" altLang="ko-KR" dirty="0"/>
              <a:t> </a:t>
            </a:r>
            <a:r>
              <a:rPr lang="ko-KR" altLang="en-US" dirty="0"/>
              <a:t>엘리베이터의 정상운행으로 복귀</a:t>
            </a:r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엘리베이터의 정상운행으로의 복귀는 점검운전 스위치를 정상으로 전환해야만 가능해야 한다</a:t>
            </a:r>
            <a:r>
              <a:rPr lang="en-US" altLang="ko-KR" dirty="0"/>
              <a:t>. </a:t>
            </a:r>
            <a:br>
              <a:rPr lang="ko-KR" altLang="en-US" dirty="0"/>
            </a:br>
            <a:r>
              <a:rPr lang="ko-KR" altLang="en-US" dirty="0"/>
              <a:t>추가적으로</a:t>
            </a:r>
            <a:r>
              <a:rPr lang="en-US" altLang="ko-KR" dirty="0"/>
              <a:t>, </a:t>
            </a:r>
            <a:r>
              <a:rPr lang="ko-KR" altLang="en-US" dirty="0"/>
              <a:t>피트 점검운전 조작반에서의 엘리베이터 정상운행으로의 복귀는 다음의 조건에서만            가능해야 한다</a:t>
            </a:r>
            <a:r>
              <a:rPr lang="en-US" altLang="ko-KR" dirty="0"/>
              <a:t>. &lt;</a:t>
            </a:r>
            <a:r>
              <a:rPr lang="ko-KR" altLang="en-US" dirty="0"/>
              <a:t>생략</a:t>
            </a:r>
            <a:r>
              <a:rPr lang="en-US" altLang="ko-KR" dirty="0"/>
              <a:t>&gt;</a:t>
            </a:r>
            <a:endParaRPr lang="ko-KR" altLang="en-US" dirty="0"/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  다</a:t>
            </a:r>
            <a:r>
              <a:rPr lang="en-US" altLang="ko-KR" dirty="0"/>
              <a:t>) </a:t>
            </a:r>
            <a:r>
              <a:rPr lang="ko-KR" altLang="en-US" dirty="0" err="1"/>
              <a:t>승강로</a:t>
            </a:r>
            <a:r>
              <a:rPr lang="ko-KR" altLang="en-US" dirty="0"/>
              <a:t> 외부의 전기적 재</a:t>
            </a:r>
            <a:r>
              <a:rPr lang="en-US" altLang="ko-KR" dirty="0"/>
              <a:t>-</a:t>
            </a:r>
            <a:r>
              <a:rPr lang="ko-KR" altLang="en-US" dirty="0"/>
              <a:t>설정</a:t>
            </a:r>
            <a:r>
              <a:rPr lang="en-US" altLang="ko-KR" dirty="0"/>
              <a:t>(reset) </a:t>
            </a:r>
            <a:r>
              <a:rPr lang="ko-KR" altLang="en-US" dirty="0"/>
              <a:t>장치는 다음과 같이 작동된다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spcBef>
                <a:spcPts val="1000"/>
              </a:spcBef>
            </a:pPr>
            <a:r>
              <a:rPr lang="en-US" altLang="ko-KR" dirty="0"/>
              <a:t>    1) </a:t>
            </a:r>
            <a:r>
              <a:rPr lang="ko-KR" altLang="en-US" dirty="0"/>
              <a:t>피트로 출입할 수 있는 문의 비상잠금해제 수단과 연동</a:t>
            </a:r>
            <a:r>
              <a:rPr lang="en-US" altLang="ko-KR" dirty="0"/>
              <a:t>; </a:t>
            </a:r>
            <a:r>
              <a:rPr lang="ko-KR" altLang="en-US" dirty="0"/>
              <a:t>또는</a:t>
            </a:r>
          </a:p>
          <a:p>
            <a:pPr marL="541338" indent="-541338" fontAlgn="base">
              <a:spcBef>
                <a:spcPts val="1000"/>
              </a:spcBef>
            </a:pPr>
            <a:r>
              <a:rPr lang="en-US" altLang="ko-KR" dirty="0"/>
              <a:t>    2) </a:t>
            </a:r>
            <a:r>
              <a:rPr lang="ko-KR" altLang="en-US" dirty="0"/>
              <a:t>피트로 출입할 수 있는 문과 가까운 위치에 있고</a:t>
            </a:r>
            <a:r>
              <a:rPr lang="en-US" altLang="ko-KR" dirty="0"/>
              <a:t>, </a:t>
            </a:r>
            <a:r>
              <a:rPr lang="ko-KR" altLang="en-US" dirty="0"/>
              <a:t>자격자만 접근 가능한 조작</a:t>
            </a:r>
            <a:r>
              <a:rPr lang="en-US" altLang="ko-KR" dirty="0"/>
              <a:t>(</a:t>
            </a:r>
            <a:r>
              <a:rPr lang="ko-KR" altLang="en-US" dirty="0" err="1"/>
              <a:t>잠금장치가</a:t>
            </a:r>
            <a:r>
              <a:rPr lang="ko-KR" altLang="en-US" dirty="0"/>
              <a:t> 있는 </a:t>
            </a:r>
            <a:r>
              <a:rPr lang="ko-KR" altLang="en-US" dirty="0" err="1"/>
              <a:t>캐비넷</a:t>
            </a:r>
            <a:r>
              <a:rPr lang="ko-KR" altLang="en-US" dirty="0"/>
              <a:t> 내부 등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671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102675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6.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피트로 출입할 수 있는 문의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전기적 재</a:t>
            </a:r>
            <a:r>
              <a:rPr lang="en-US" altLang="ko-KR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-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설정</a:t>
            </a:r>
            <a:r>
              <a:rPr lang="en-US" altLang="ko-KR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(reset)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7745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ts val="1000"/>
              </a:spcBef>
            </a:pPr>
            <a:r>
              <a:rPr lang="ko-KR" altLang="en-US" spc="-150" dirty="0"/>
              <a:t>안전기준의 요구사항에 따라 </a:t>
            </a:r>
            <a:r>
              <a:rPr lang="ko-KR" altLang="en-US" spc="-150" dirty="0">
                <a:solidFill>
                  <a:srgbClr val="FF0000"/>
                </a:solidFill>
              </a:rPr>
              <a:t>피트로 출입하는 문 또는 해당 출입문의 주변</a:t>
            </a:r>
            <a:r>
              <a:rPr lang="ko-KR" altLang="en-US" spc="-150" dirty="0"/>
              <a:t>에서 전기적 재</a:t>
            </a:r>
            <a:r>
              <a:rPr lang="en-US" altLang="ko-KR" spc="-150" dirty="0"/>
              <a:t>-</a:t>
            </a:r>
            <a:r>
              <a:rPr lang="ko-KR" altLang="en-US" spc="-150" dirty="0"/>
              <a:t>설정</a:t>
            </a:r>
            <a:r>
              <a:rPr lang="en-US" altLang="ko-KR" spc="-150" dirty="0"/>
              <a:t>(reset)</a:t>
            </a:r>
            <a:r>
              <a:rPr lang="ko-KR" altLang="en-US" spc="-150" dirty="0"/>
              <a:t>이 되어야 함</a:t>
            </a:r>
          </a:p>
          <a:p>
            <a:pPr fontAlgn="base">
              <a:spcBef>
                <a:spcPts val="1000"/>
              </a:spcBef>
            </a:pPr>
            <a:r>
              <a:rPr lang="ko-KR" altLang="en-US" spc="-150" dirty="0"/>
              <a:t>피트 출입문이 있는 층 외 </a:t>
            </a:r>
            <a:r>
              <a:rPr lang="ko-KR" altLang="en-US" spc="-150" dirty="0">
                <a:solidFill>
                  <a:srgbClr val="FF0000"/>
                </a:solidFill>
              </a:rPr>
              <a:t>타 층</a:t>
            </a:r>
            <a:r>
              <a:rPr lang="ko-KR" altLang="en-US" spc="-150" dirty="0"/>
              <a:t>에서 전기적 재</a:t>
            </a:r>
            <a:r>
              <a:rPr lang="en-US" altLang="ko-KR" spc="-150" dirty="0"/>
              <a:t>-</a:t>
            </a:r>
            <a:r>
              <a:rPr lang="ko-KR" altLang="en-US" spc="-150" dirty="0"/>
              <a:t>설정</a:t>
            </a:r>
            <a:r>
              <a:rPr lang="en-US" altLang="ko-KR" spc="-150" dirty="0"/>
              <a:t>(reset)</a:t>
            </a:r>
            <a:r>
              <a:rPr lang="ko-KR" altLang="en-US" spc="-150" dirty="0"/>
              <a:t>되는 것은 피트 출입자의 안전사고 우려에 따라 </a:t>
            </a:r>
            <a:r>
              <a:rPr lang="ko-KR" altLang="en-US" spc="-150" dirty="0">
                <a:solidFill>
                  <a:srgbClr val="FF0000"/>
                </a:solidFill>
              </a:rPr>
              <a:t>적합하지 않음</a:t>
            </a:r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764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117262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lnSpc>
                <a:spcPct val="130000"/>
              </a:lnSpc>
            </a:pP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소방구조용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및 피난용 승강기의 경우</a:t>
            </a:r>
            <a:r>
              <a:rPr lang="en-US" altLang="ko-KR" b="1" dirty="0"/>
              <a:t>, </a:t>
            </a:r>
            <a:r>
              <a:rPr lang="ko-KR" altLang="en-US" b="1" dirty="0" err="1"/>
              <a:t>승강로에</a:t>
            </a:r>
            <a:r>
              <a:rPr lang="ko-KR" altLang="en-US" b="1" dirty="0"/>
              <a:t> </a:t>
            </a:r>
            <a:r>
              <a:rPr lang="ko-KR" altLang="en-US" b="1" dirty="0" err="1"/>
              <a:t>제연설비의</a:t>
            </a:r>
            <a:r>
              <a:rPr lang="ko-KR" altLang="en-US" b="1" dirty="0"/>
              <a:t> 설치를 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제한적으로 인정하고 있으나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제연차압댐퍼의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작동 또는 작동 후 닫힘 오류 등에 의해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승강로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벽 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비밀폐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구조가 발생되는 등 안전조치의 미흡으로 인한 안전사고 우려에 따라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제연설비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적용에 따른 요구사항을 정의함</a:t>
            </a:r>
            <a:endParaRPr lang="en-US" altLang="ko-KR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101232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3000" dirty="0" err="1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소방구조용</a:t>
            </a:r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피난용 엘리베이터의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승강로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000" dirty="0" err="1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제연설비</a:t>
            </a:r>
            <a:r>
              <a:rPr lang="ko-KR" altLang="en-US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설치</a:t>
            </a:r>
          </a:p>
        </p:txBody>
      </p:sp>
    </p:spTree>
    <p:extLst>
      <p:ext uri="{BB962C8B-B14F-4D97-AF65-F5344CB8AC3E}">
        <p14:creationId xmlns:p14="http://schemas.microsoft.com/office/powerpoint/2010/main" val="19508393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42018" y="2668504"/>
            <a:ext cx="10233827" cy="812530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lnSpc>
                <a:spcPct val="130000"/>
              </a:lnSpc>
            </a:pP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감염병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예방을 위해 설치되는 항균필름 등으로 인해 장애인용 엘리베이터의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조작반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점자표시를                정상적으로 감지할 수 없어 관련 이용자의 민원 발생</a:t>
            </a:r>
            <a:endParaRPr lang="en-US" altLang="ko-KR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102675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7. </a:t>
            </a:r>
            <a:r>
              <a:rPr lang="ko-KR" altLang="en-US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항균필름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으로 인한 장애인용 승강기 </a:t>
            </a:r>
            <a:r>
              <a:rPr lang="ko-KR" altLang="en-US" sz="3000" dirty="0" err="1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점자표시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인식 관련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0709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102675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7.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항균필름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으로 인한 장애인용 승강기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점자표시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인식 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15635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r>
              <a:rPr lang="en-US" altLang="ko-KR" b="1" dirty="0"/>
              <a:t>17.1.4.3</a:t>
            </a:r>
            <a:r>
              <a:rPr lang="en-US" altLang="ko-KR" dirty="0"/>
              <a:t> </a:t>
            </a:r>
            <a:r>
              <a:rPr lang="ko-KR" altLang="en-US" spc="-150" dirty="0" err="1"/>
              <a:t>조작설비의</a:t>
            </a:r>
            <a:r>
              <a:rPr lang="ko-KR" altLang="en-US" spc="-150" dirty="0"/>
              <a:t> 형태는 </a:t>
            </a:r>
            <a:r>
              <a:rPr lang="ko-KR" altLang="en-US" spc="-150" dirty="0" err="1"/>
              <a:t>버튼식으로</a:t>
            </a:r>
            <a:r>
              <a:rPr lang="ko-KR" altLang="en-US" spc="-150" dirty="0"/>
              <a:t> 하되</a:t>
            </a:r>
            <a:r>
              <a:rPr lang="en-US" altLang="ko-KR" spc="-150" dirty="0"/>
              <a:t>, </a:t>
            </a:r>
            <a:r>
              <a:rPr lang="ko-KR" altLang="en-US" spc="-150" dirty="0"/>
              <a:t>시각장애인 등이 감지할 수 있도록 층수 등이 점자로 표시되어야 한다</a:t>
            </a:r>
            <a:r>
              <a:rPr lang="en-US" altLang="ko-KR" spc="-150" dirty="0"/>
              <a:t>.</a:t>
            </a:r>
            <a:endParaRPr lang="ko-KR" altLang="en-US" spc="-150" dirty="0"/>
          </a:p>
          <a:p>
            <a:pPr fontAlgn="base"/>
            <a:endParaRPr lang="en-US" altLang="ko-KR" b="1" dirty="0"/>
          </a:p>
          <a:p>
            <a:pPr fontAlgn="base"/>
            <a:r>
              <a:rPr lang="en-US" altLang="ko-KR" b="1" dirty="0"/>
              <a:t>17.1.4.4</a:t>
            </a:r>
            <a:r>
              <a:rPr lang="en-US" altLang="ko-KR" dirty="0"/>
              <a:t> </a:t>
            </a:r>
            <a:r>
              <a:rPr lang="ko-KR" altLang="en-US" dirty="0" err="1"/>
              <a:t>조작반</a:t>
            </a:r>
            <a:r>
              <a:rPr lang="ko-KR" altLang="en-US" dirty="0"/>
              <a:t> </a:t>
            </a:r>
            <a:r>
              <a:rPr lang="en-US" altLang="ko-KR" dirty="0"/>
              <a:t>· </a:t>
            </a:r>
            <a:r>
              <a:rPr lang="ko-KR" altLang="en-US" dirty="0"/>
              <a:t>통화장치 등에는 점자표지판이 부착되어야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498" y="4264668"/>
            <a:ext cx="1119169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pc="-150" dirty="0"/>
              <a:t>- </a:t>
            </a:r>
            <a:r>
              <a:rPr lang="ko-KR" altLang="en-US" spc="-150" dirty="0"/>
              <a:t>장애인용 엘리베이터의 </a:t>
            </a:r>
            <a:r>
              <a:rPr lang="ko-KR" altLang="en-US" spc="-150" dirty="0" err="1"/>
              <a:t>조작반에</a:t>
            </a:r>
            <a:r>
              <a:rPr lang="ko-KR" altLang="en-US" spc="-150" dirty="0"/>
              <a:t> 필름 등이 부착되어 있더라도 점자 표시를 정상적으로 감지할 수 있어야 함</a:t>
            </a:r>
            <a:endParaRPr lang="en-US" altLang="ko-KR" spc="-150" dirty="0"/>
          </a:p>
          <a:p>
            <a:pPr fontAlgn="base"/>
            <a:endParaRPr lang="en-US" altLang="ko-KR" spc="-150" dirty="0"/>
          </a:p>
          <a:p>
            <a:pPr marL="176213" indent="-176213" fontAlgn="base"/>
            <a:r>
              <a:rPr lang="en-US" altLang="ko-KR" spc="-150" dirty="0"/>
              <a:t>- </a:t>
            </a:r>
            <a:r>
              <a:rPr lang="ko-KR" altLang="en-US" spc="-100" dirty="0"/>
              <a:t>부착된 필름으로 인해 </a:t>
            </a:r>
            <a:r>
              <a:rPr lang="ko-KR" altLang="en-US" spc="-100" dirty="0" err="1"/>
              <a:t>점자표시를</a:t>
            </a:r>
            <a:r>
              <a:rPr lang="ko-KR" altLang="en-US" spc="-100" dirty="0"/>
              <a:t> 정상적으로 감지할 수 없거나</a:t>
            </a:r>
            <a:r>
              <a:rPr lang="en-US" altLang="ko-KR" spc="-100" dirty="0"/>
              <a:t>, </a:t>
            </a:r>
            <a:r>
              <a:rPr lang="ko-KR" altLang="en-US" spc="-100" dirty="0"/>
              <a:t>부착된 필름의 훼손 등으로 정상적으로 감지가 불가한 </a:t>
            </a:r>
            <a:r>
              <a:rPr lang="ko-KR" altLang="en-US" spc="-150" dirty="0"/>
              <a:t>경우 적합하지 않음</a:t>
            </a: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544498" y="3610085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70670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1853136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lnSpc>
                <a:spcPct val="130000"/>
              </a:lnSpc>
            </a:pPr>
            <a:r>
              <a:rPr lang="ko-KR" altLang="en-US" b="1" dirty="0" err="1">
                <a:solidFill>
                  <a:srgbClr val="040119"/>
                </a:solidFill>
              </a:rPr>
              <a:t>교체설치</a:t>
            </a:r>
            <a:r>
              <a:rPr lang="ko-KR" altLang="en-US" b="1" dirty="0">
                <a:solidFill>
                  <a:srgbClr val="0000FF"/>
                </a:solidFill>
              </a:rPr>
              <a:t> </a:t>
            </a:r>
            <a:r>
              <a:rPr lang="ko-KR" altLang="en-US" b="1" dirty="0">
                <a:solidFill>
                  <a:srgbClr val="040119"/>
                </a:solidFill>
              </a:rPr>
              <a:t>승강기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의 경우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건축대수선허가일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또는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공사계약일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건축대수선허가 또는 신고가 없는 경우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)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을 검사기준일자로 적용함에 따라 기존 건축물의 일부 구조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승강로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높이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폭 등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)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의 </a:t>
            </a:r>
            <a:r>
              <a:rPr lang="ko-KR" altLang="en-US" b="1" dirty="0">
                <a:solidFill>
                  <a:srgbClr val="040119"/>
                </a:solidFill>
              </a:rPr>
              <a:t>현행 승강기 안전기준</a:t>
            </a:r>
            <a:r>
              <a:rPr lang="en-US" altLang="ko-KR" b="1" dirty="0">
                <a:solidFill>
                  <a:srgbClr val="040119"/>
                </a:solidFill>
              </a:rPr>
              <a:t>(</a:t>
            </a:r>
            <a:r>
              <a:rPr lang="ko-KR" altLang="en-US" b="1" dirty="0">
                <a:solidFill>
                  <a:srgbClr val="040119"/>
                </a:solidFill>
              </a:rPr>
              <a:t>검사기준</a:t>
            </a:r>
            <a:r>
              <a:rPr lang="en-US" altLang="ko-KR" b="1" dirty="0">
                <a:solidFill>
                  <a:srgbClr val="040119"/>
                </a:solidFill>
              </a:rPr>
              <a:t>)</a:t>
            </a:r>
            <a:r>
              <a:rPr lang="ko-KR" altLang="en-US" b="1" dirty="0">
                <a:solidFill>
                  <a:srgbClr val="040119"/>
                </a:solidFill>
              </a:rPr>
              <a:t>의 적용이 불가한 경우 발생</a:t>
            </a:r>
            <a:endParaRPr lang="en-US" altLang="ko-KR" b="1" dirty="0">
              <a:solidFill>
                <a:srgbClr val="040119"/>
              </a:solidFill>
            </a:endParaRPr>
          </a:p>
          <a:p>
            <a:pPr lvl="0" fontAlgn="base">
              <a:lnSpc>
                <a:spcPct val="130000"/>
              </a:lnSpc>
            </a:pPr>
            <a:endParaRPr lang="ko-KR" altLang="en-US" b="1" dirty="0">
              <a:solidFill>
                <a:srgbClr val="0000FF"/>
              </a:solidFill>
            </a:endParaRPr>
          </a:p>
          <a:p>
            <a:pPr lvl="0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예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) 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개정 카 지붕의 </a:t>
            </a:r>
            <a:r>
              <a:rPr lang="ko-KR" altLang="en-US" b="1" dirty="0" err="1">
                <a:solidFill>
                  <a:schemeClr val="bg1">
                    <a:lumMod val="95000"/>
                  </a:schemeClr>
                </a:solidFill>
              </a:rPr>
              <a:t>피난공간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 및 틈새 ≒ 종전 꼭대기 틈새</a:t>
            </a:r>
            <a:endParaRPr lang="en-US" altLang="ko-K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77668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8. </a:t>
            </a:r>
            <a:r>
              <a:rPr lang="ko-KR" altLang="en-US" sz="3000" dirty="0" err="1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교체설치</a:t>
            </a:r>
            <a:r>
              <a:rPr lang="ko-KR" altLang="en-US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승강기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안전기준</a:t>
            </a:r>
            <a:r>
              <a:rPr lang="en-US" altLang="ko-KR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검사기준</a:t>
            </a:r>
            <a:r>
              <a:rPr lang="en-US" altLang="ko-KR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적용</a:t>
            </a:r>
          </a:p>
        </p:txBody>
      </p:sp>
    </p:spTree>
    <p:extLst>
      <p:ext uri="{BB962C8B-B14F-4D97-AF65-F5344CB8AC3E}">
        <p14:creationId xmlns:p14="http://schemas.microsoft.com/office/powerpoint/2010/main" val="3686176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77668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8.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교체설치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승강기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안전기준</a:t>
            </a:r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검사기준</a:t>
            </a:r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적용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15635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 </a:t>
            </a:r>
            <a:r>
              <a:rPr lang="ko-KR" altLang="en-US" sz="1600" b="1" dirty="0" err="1">
                <a:solidFill>
                  <a:prstClr val="black"/>
                </a:solidFill>
              </a:rPr>
              <a:t>설치검사</a:t>
            </a:r>
            <a:r>
              <a:rPr lang="ko-KR" altLang="en-US" sz="1600" b="1" dirty="0">
                <a:solidFill>
                  <a:prstClr val="black"/>
                </a:solidFill>
              </a:rPr>
              <a:t> 및 </a:t>
            </a:r>
            <a:r>
              <a:rPr lang="ko-KR" altLang="en-US" sz="1600" b="1" dirty="0" err="1">
                <a:solidFill>
                  <a:prstClr val="black"/>
                </a:solidFill>
              </a:rPr>
              <a:t>안전검사에</a:t>
            </a:r>
            <a:r>
              <a:rPr lang="ko-KR" altLang="en-US" sz="1600" b="1" dirty="0">
                <a:solidFill>
                  <a:prstClr val="black"/>
                </a:solidFill>
              </a:rPr>
              <a:t> 관한 </a:t>
            </a:r>
            <a:r>
              <a:rPr lang="ko-KR" altLang="en-US" sz="1600" b="1" dirty="0" err="1">
                <a:solidFill>
                  <a:prstClr val="black"/>
                </a:solidFill>
              </a:rPr>
              <a:t>운영규정」제</a:t>
            </a:r>
            <a:r>
              <a:rPr lang="en-US" altLang="ko-KR" sz="1600" b="1" dirty="0">
                <a:solidFill>
                  <a:prstClr val="black"/>
                </a:solidFill>
              </a:rPr>
              <a:t>2</a:t>
            </a:r>
            <a:r>
              <a:rPr lang="ko-KR" altLang="en-US" sz="1600" b="1" dirty="0">
                <a:solidFill>
                  <a:prstClr val="black"/>
                </a:solidFill>
              </a:rPr>
              <a:t>조제</a:t>
            </a:r>
            <a:r>
              <a:rPr lang="en-US" altLang="ko-KR" sz="1600" b="1" dirty="0">
                <a:solidFill>
                  <a:prstClr val="black"/>
                </a:solidFill>
              </a:rPr>
              <a:t>1</a:t>
            </a:r>
            <a:r>
              <a:rPr lang="ko-KR" altLang="en-US" sz="1600" b="1" dirty="0">
                <a:solidFill>
                  <a:prstClr val="black"/>
                </a:solidFill>
              </a:rPr>
              <a:t>항</a:t>
            </a:r>
            <a:r>
              <a:rPr lang="en-US" altLang="ko-KR" sz="1600" b="1" dirty="0">
                <a:solidFill>
                  <a:prstClr val="black"/>
                </a:solidFill>
              </a:rPr>
              <a:t>(</a:t>
            </a:r>
            <a:r>
              <a:rPr lang="ko-KR" altLang="en-US" sz="1600" b="1" dirty="0" err="1">
                <a:solidFill>
                  <a:prstClr val="black"/>
                </a:solidFill>
              </a:rPr>
              <a:t>판정기준의</a:t>
            </a:r>
            <a:r>
              <a:rPr lang="ko-KR" altLang="en-US" sz="1600" b="1" dirty="0">
                <a:solidFill>
                  <a:prstClr val="black"/>
                </a:solidFill>
              </a:rPr>
              <a:t> 경과조치</a:t>
            </a:r>
            <a:r>
              <a:rPr lang="en-US" altLang="ko-KR" sz="1600" b="1" dirty="0">
                <a:solidFill>
                  <a:prstClr val="black"/>
                </a:solidFill>
              </a:rPr>
              <a:t>)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r>
              <a:rPr lang="ko-KR" altLang="en-US" dirty="0"/>
              <a:t>① </a:t>
            </a:r>
            <a:r>
              <a:rPr lang="ko-KR" altLang="en-US" spc="-150" dirty="0"/>
              <a:t>이 고시 시행 전에 종전의 「승강기 안전검사기준」 을 적용하여 검사를 받고 사용 중이거나 건축허가가 진행 중인          </a:t>
            </a:r>
            <a:endParaRPr lang="en-US" altLang="ko-KR" spc="-150" dirty="0"/>
          </a:p>
          <a:p>
            <a:pPr fontAlgn="base"/>
            <a:r>
              <a:rPr lang="en-US" altLang="ko-KR" spc="-150" dirty="0"/>
              <a:t>     </a:t>
            </a:r>
            <a:r>
              <a:rPr lang="ko-KR" altLang="en-US" spc="-150" dirty="0"/>
              <a:t>승강기에 대해 설치검사 또는 안전검사를 하는 경우의 판정기준은 종전의 검사기준 </a:t>
            </a:r>
            <a:r>
              <a:rPr lang="en-US" altLang="ko-KR" spc="-150" dirty="0"/>
              <a:t>(</a:t>
            </a:r>
            <a:r>
              <a:rPr lang="ko-KR" altLang="en-US" spc="-150" dirty="0"/>
              <a:t>종전의 완성검사</a:t>
            </a:r>
            <a:r>
              <a:rPr lang="en-US" altLang="ko-KR" spc="-150" dirty="0"/>
              <a:t>, </a:t>
            </a:r>
            <a:r>
              <a:rPr lang="ko-KR" altLang="en-US" spc="-150" dirty="0"/>
              <a:t>정기검사</a:t>
            </a:r>
            <a:r>
              <a:rPr lang="en-US" altLang="ko-KR" spc="-150" dirty="0"/>
              <a:t>,      </a:t>
            </a:r>
          </a:p>
          <a:p>
            <a:pPr fontAlgn="base"/>
            <a:r>
              <a:rPr lang="en-US" altLang="ko-KR" spc="-150" dirty="0"/>
              <a:t>     </a:t>
            </a:r>
            <a:r>
              <a:rPr lang="ko-KR" altLang="en-US" spc="-150" dirty="0"/>
              <a:t>수시검사 또는 정밀안전검사를 받을 당시의 검사기준을 말한다</a:t>
            </a:r>
            <a:r>
              <a:rPr lang="en-US" altLang="ko-KR" spc="-150" dirty="0"/>
              <a:t>)</a:t>
            </a:r>
            <a:r>
              <a:rPr lang="ko-KR" altLang="en-US" spc="-150" dirty="0"/>
              <a:t>을 적용할 수 있다</a:t>
            </a:r>
            <a:r>
              <a:rPr lang="en-US" altLang="ko-KR" spc="-150" dirty="0"/>
              <a:t>.</a:t>
            </a:r>
            <a:endParaRPr lang="ko-KR" altLang="en-US" spc="-150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498" y="4264668"/>
            <a:ext cx="11191699" cy="10515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ts val="1000"/>
              </a:spcBef>
              <a:buFontTx/>
              <a:buChar char="-"/>
            </a:pPr>
            <a:r>
              <a:rPr lang="ko-KR" altLang="en-US" spc="-150" dirty="0" err="1"/>
              <a:t>교체설치</a:t>
            </a:r>
            <a:r>
              <a:rPr lang="en-US" altLang="ko-KR" spc="-150" dirty="0"/>
              <a:t>(</a:t>
            </a:r>
            <a:r>
              <a:rPr lang="ko-KR" altLang="en-US" spc="-150" dirty="0" err="1"/>
              <a:t>리모델링</a:t>
            </a:r>
            <a:r>
              <a:rPr lang="en-US" altLang="ko-KR" spc="-150" dirty="0"/>
              <a:t>) </a:t>
            </a:r>
            <a:r>
              <a:rPr lang="ko-KR" altLang="en-US" spc="-150" dirty="0"/>
              <a:t>승강기의 경우</a:t>
            </a:r>
            <a:r>
              <a:rPr lang="en-US" altLang="ko-KR" spc="-150" dirty="0"/>
              <a:t>, </a:t>
            </a:r>
            <a:r>
              <a:rPr lang="ko-KR" altLang="en-US" spc="-150" dirty="0" err="1"/>
              <a:t>개정기준에</a:t>
            </a:r>
            <a:r>
              <a:rPr lang="ko-KR" altLang="en-US" spc="-150" dirty="0"/>
              <a:t> 적합하여야 하나</a:t>
            </a:r>
            <a:r>
              <a:rPr lang="en-US" altLang="ko-KR" spc="-150" dirty="0"/>
              <a:t>, </a:t>
            </a:r>
            <a:r>
              <a:rPr lang="ko-KR" altLang="en-US" spc="-150" dirty="0"/>
              <a:t>건축물의 구조변경 없이 </a:t>
            </a:r>
            <a:r>
              <a:rPr lang="ko-KR" altLang="en-US" spc="-150" dirty="0" err="1"/>
              <a:t>개정기준</a:t>
            </a:r>
            <a:r>
              <a:rPr lang="ko-KR" altLang="en-US" spc="-150" dirty="0"/>
              <a:t> 적용이 불가한 경우에 한해 </a:t>
            </a:r>
            <a:r>
              <a:rPr lang="ko-KR" altLang="en-US" spc="-150" dirty="0" err="1">
                <a:solidFill>
                  <a:srgbClr val="FF0000"/>
                </a:solidFill>
              </a:rPr>
              <a:t>종전기준</a:t>
            </a:r>
            <a:r>
              <a:rPr lang="ko-KR" altLang="en-US" spc="-150" dirty="0">
                <a:solidFill>
                  <a:srgbClr val="FF0000"/>
                </a:solidFill>
              </a:rPr>
              <a:t> 적용</a:t>
            </a:r>
            <a:r>
              <a:rPr lang="ko-KR" altLang="en-US" spc="-150" dirty="0"/>
              <a:t>이 가능 </a:t>
            </a:r>
            <a:r>
              <a:rPr lang="en-US" altLang="ko-KR" spc="-150" dirty="0">
                <a:solidFill>
                  <a:srgbClr val="FF0000"/>
                </a:solidFill>
              </a:rPr>
              <a:t>(</a:t>
            </a:r>
            <a:r>
              <a:rPr lang="ko-KR" altLang="en-US" spc="-150" dirty="0">
                <a:solidFill>
                  <a:srgbClr val="FF0000"/>
                </a:solidFill>
              </a:rPr>
              <a:t>도면</a:t>
            </a:r>
            <a:r>
              <a:rPr lang="en-US" altLang="ko-KR" spc="-150" dirty="0">
                <a:solidFill>
                  <a:srgbClr val="FF0000"/>
                </a:solidFill>
              </a:rPr>
              <a:t>, </a:t>
            </a:r>
            <a:r>
              <a:rPr lang="ko-KR" altLang="en-US" spc="-150" dirty="0" err="1">
                <a:solidFill>
                  <a:srgbClr val="FF0000"/>
                </a:solidFill>
              </a:rPr>
              <a:t>검토서류</a:t>
            </a:r>
            <a:r>
              <a:rPr lang="ko-KR" altLang="en-US" spc="-150" dirty="0">
                <a:solidFill>
                  <a:srgbClr val="FF0000"/>
                </a:solidFill>
              </a:rPr>
              <a:t> 등 증명 필요</a:t>
            </a:r>
            <a:r>
              <a:rPr lang="en-US" altLang="ko-KR" spc="-150" dirty="0">
                <a:solidFill>
                  <a:srgbClr val="FF0000"/>
                </a:solidFill>
              </a:rPr>
              <a:t>)</a:t>
            </a:r>
          </a:p>
          <a:p>
            <a:pPr fontAlgn="base">
              <a:spcBef>
                <a:spcPts val="1000"/>
              </a:spcBef>
            </a:pPr>
            <a:r>
              <a:rPr lang="en-US" altLang="ko-KR" spc="-150" dirty="0"/>
              <a:t>-   </a:t>
            </a:r>
            <a:r>
              <a:rPr lang="ko-KR" altLang="en-US" dirty="0" err="1">
                <a:solidFill>
                  <a:srgbClr val="FF0000"/>
                </a:solidFill>
              </a:rPr>
              <a:t>설계사양</a:t>
            </a:r>
            <a:r>
              <a:rPr lang="ko-KR" altLang="en-US" dirty="0">
                <a:solidFill>
                  <a:srgbClr val="FF0000"/>
                </a:solidFill>
              </a:rPr>
              <a:t> 변경</a:t>
            </a:r>
            <a:r>
              <a:rPr lang="en-US" altLang="ko-KR" dirty="0"/>
              <a:t>(</a:t>
            </a:r>
            <a:r>
              <a:rPr lang="ko-KR" altLang="en-US" dirty="0" err="1"/>
              <a:t>속도변경</a:t>
            </a:r>
            <a:r>
              <a:rPr lang="en-US" altLang="ko-KR" dirty="0"/>
              <a:t>, </a:t>
            </a:r>
            <a:r>
              <a:rPr lang="ko-KR" altLang="en-US" dirty="0"/>
              <a:t>카 </a:t>
            </a:r>
            <a:r>
              <a:rPr lang="ko-KR" altLang="en-US" dirty="0" err="1"/>
              <a:t>크기변경</a:t>
            </a:r>
            <a:r>
              <a:rPr lang="ko-KR" altLang="en-US" dirty="0"/>
              <a:t> 등</a:t>
            </a:r>
            <a:r>
              <a:rPr lang="en-US" altLang="ko-KR" dirty="0"/>
              <a:t>) </a:t>
            </a:r>
            <a:r>
              <a:rPr lang="ko-KR" altLang="en-US" dirty="0"/>
              <a:t>등의 사유로 인해 현행 기준의 적용이 불가한 경우 제외</a:t>
            </a: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544498" y="3610085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5272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412421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130000"/>
              </a:lnSpc>
            </a:pPr>
            <a:r>
              <a:rPr lang="ko-KR" altLang="en-US" b="1" dirty="0" err="1">
                <a:solidFill>
                  <a:srgbClr val="040119"/>
                </a:solidFill>
              </a:rPr>
              <a:t>비접촉식</a:t>
            </a:r>
            <a:r>
              <a:rPr lang="ko-KR" altLang="en-US" b="1" dirty="0">
                <a:solidFill>
                  <a:schemeClr val="bg1"/>
                </a:solidFill>
              </a:rPr>
              <a:t> 호출</a:t>
            </a:r>
            <a:r>
              <a:rPr lang="en-US" altLang="ko-KR" b="1" dirty="0">
                <a:solidFill>
                  <a:schemeClr val="bg1"/>
                </a:solidFill>
              </a:rPr>
              <a:t>‧</a:t>
            </a:r>
            <a:r>
              <a:rPr lang="ko-KR" altLang="en-US" b="1" dirty="0">
                <a:solidFill>
                  <a:schemeClr val="bg1"/>
                </a:solidFill>
              </a:rPr>
              <a:t>제어장치에 대한 적용기준 부재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60035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9. </a:t>
            </a:r>
            <a:r>
              <a:rPr lang="ko-KR" altLang="en-US" sz="3000" dirty="0" err="1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비접촉식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제어장치의 기준 적용</a:t>
            </a:r>
          </a:p>
        </p:txBody>
      </p:sp>
    </p:spTree>
    <p:extLst>
      <p:ext uri="{BB962C8B-B14F-4D97-AF65-F5344CB8AC3E}">
        <p14:creationId xmlns:p14="http://schemas.microsoft.com/office/powerpoint/2010/main" val="1138327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60035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비접촉식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제어장치의 기준 적용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10095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r>
              <a:rPr lang="en-US" altLang="ko-KR" b="1" dirty="0"/>
              <a:t>16.1.1.1</a:t>
            </a:r>
            <a:r>
              <a:rPr lang="en-US" altLang="ko-KR" dirty="0"/>
              <a:t> </a:t>
            </a:r>
            <a:r>
              <a:rPr lang="ko-KR" altLang="en-US" dirty="0"/>
              <a:t>이 제어는 버튼 또는 </a:t>
            </a:r>
            <a:r>
              <a:rPr lang="ko-KR" altLang="en-US" dirty="0" err="1"/>
              <a:t>접촉조작</a:t>
            </a:r>
            <a:r>
              <a:rPr lang="en-US" altLang="ko-KR" dirty="0"/>
              <a:t>, </a:t>
            </a:r>
            <a:r>
              <a:rPr lang="ko-KR" altLang="en-US" dirty="0" err="1"/>
              <a:t>마그네틱</a:t>
            </a:r>
            <a:r>
              <a:rPr lang="ko-KR" altLang="en-US" dirty="0"/>
              <a:t> 카드 등과 같이 유사한 장치에 의해 이루어져야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498" y="4264668"/>
            <a:ext cx="1119169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승강기 </a:t>
            </a:r>
            <a:r>
              <a:rPr lang="ko-KR" altLang="en-US" dirty="0" err="1"/>
              <a:t>산업진흥을</a:t>
            </a:r>
            <a:r>
              <a:rPr lang="ko-KR" altLang="en-US" dirty="0"/>
              <a:t> 위해 </a:t>
            </a:r>
            <a:r>
              <a:rPr lang="ko-KR" altLang="en-US" b="1" dirty="0">
                <a:solidFill>
                  <a:srgbClr val="FF0000"/>
                </a:solidFill>
              </a:rPr>
              <a:t>안전기준 개정 진행 중</a:t>
            </a:r>
            <a:r>
              <a:rPr lang="ko-KR" altLang="en-US" dirty="0"/>
              <a:t>이며</a:t>
            </a:r>
            <a:r>
              <a:rPr lang="en-US" altLang="ko-KR" dirty="0"/>
              <a:t>, </a:t>
            </a:r>
            <a:r>
              <a:rPr lang="ko-KR" altLang="en-US" dirty="0"/>
              <a:t>무선통신 </a:t>
            </a:r>
            <a:r>
              <a:rPr lang="ko-KR" altLang="en-US" dirty="0" err="1"/>
              <a:t>비접촉</a:t>
            </a:r>
            <a:r>
              <a:rPr lang="ko-KR" altLang="en-US" dirty="0"/>
              <a:t> 방식의 경우 </a:t>
            </a:r>
            <a:r>
              <a:rPr lang="ko-KR" altLang="en-US" b="1" dirty="0">
                <a:solidFill>
                  <a:srgbClr val="FF0000"/>
                </a:solidFill>
              </a:rPr>
              <a:t>안전성평가 대상</a:t>
            </a:r>
            <a:r>
              <a:rPr lang="ko-KR" altLang="en-US" dirty="0"/>
              <a:t>으로 </a:t>
            </a:r>
            <a:endParaRPr lang="en-US" altLang="ko-KR" dirty="0"/>
          </a:p>
          <a:p>
            <a:pPr fontAlgn="base"/>
            <a:r>
              <a:rPr lang="ko-KR" altLang="en-US" dirty="0"/>
              <a:t>개정 진행 중</a:t>
            </a: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544498" y="3610085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8767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412421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/>
                </a:solidFill>
              </a:rPr>
              <a:t>재사용하는 </a:t>
            </a:r>
            <a:r>
              <a:rPr lang="ko-KR" altLang="en-US" b="1" dirty="0">
                <a:solidFill>
                  <a:srgbClr val="040119"/>
                </a:solidFill>
              </a:rPr>
              <a:t>문틀에 덧씌우기를 하는 경우 모서리 처리 방법</a:t>
            </a:r>
            <a:r>
              <a:rPr lang="ko-KR" altLang="en-US" b="1" dirty="0">
                <a:solidFill>
                  <a:schemeClr val="bg1"/>
                </a:solidFill>
              </a:rPr>
              <a:t>에 대한 이견으로 </a:t>
            </a:r>
            <a:r>
              <a:rPr lang="ko-KR" altLang="en-US" b="1" dirty="0" err="1">
                <a:solidFill>
                  <a:schemeClr val="bg1"/>
                </a:solidFill>
              </a:rPr>
              <a:t>현장이슈</a:t>
            </a:r>
            <a:r>
              <a:rPr lang="ko-KR" altLang="en-US" b="1" dirty="0">
                <a:solidFill>
                  <a:schemeClr val="bg1"/>
                </a:solidFill>
              </a:rPr>
              <a:t> 발생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90492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10.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재사용 승강장 출입문의 </a:t>
            </a:r>
            <a:r>
              <a:rPr lang="ko-KR" altLang="en-US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문틀 끝부분 마감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</p:spTree>
    <p:extLst>
      <p:ext uri="{BB962C8B-B14F-4D97-AF65-F5344CB8AC3E}">
        <p14:creationId xmlns:p14="http://schemas.microsoft.com/office/powerpoint/2010/main" val="1480090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89210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10.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재사용 승강장 출입문의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문틀 끝부분 마감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293311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>
              <a:spcBef>
                <a:spcPts val="1000"/>
              </a:spcBef>
            </a:pPr>
            <a:r>
              <a:rPr lang="en-US" altLang="ko-KR" b="1" dirty="0"/>
              <a:t>7.6.1</a:t>
            </a:r>
            <a:r>
              <a:rPr lang="en-US" altLang="ko-KR" dirty="0"/>
              <a:t> </a:t>
            </a:r>
            <a:r>
              <a:rPr lang="ko-KR" altLang="en-US" dirty="0"/>
              <a:t>일반사항</a:t>
            </a:r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문 및 문 주위는 사람의 신체 일부</a:t>
            </a:r>
            <a:r>
              <a:rPr lang="en-US" altLang="ko-KR" dirty="0"/>
              <a:t>, </a:t>
            </a:r>
            <a:r>
              <a:rPr lang="ko-KR" altLang="en-US" dirty="0"/>
              <a:t>옷 또는 기타 물건이 끼여 발생하는 손상 또는 부상의 위험을 최소화하는 방법으로 설계되어야 한다</a:t>
            </a:r>
            <a:r>
              <a:rPr lang="en-US" altLang="ko-KR" dirty="0"/>
              <a:t>.</a:t>
            </a:r>
            <a:endParaRPr lang="en-US" altLang="ko-KR" sz="800" dirty="0"/>
          </a:p>
          <a:p>
            <a:pPr fontAlgn="base">
              <a:spcBef>
                <a:spcPts val="1000"/>
              </a:spcBef>
            </a:pPr>
            <a:br>
              <a:rPr lang="ko-KR" altLang="en-US" sz="500" dirty="0"/>
            </a:br>
            <a:r>
              <a:rPr lang="ko-KR" altLang="en-US" dirty="0"/>
              <a:t>자동 동력 </a:t>
            </a:r>
            <a:r>
              <a:rPr lang="ko-KR" altLang="en-US" dirty="0" err="1"/>
              <a:t>작동식</a:t>
            </a:r>
            <a:r>
              <a:rPr lang="ko-KR" altLang="en-US" dirty="0"/>
              <a:t> 문의 표면</a:t>
            </a:r>
            <a:r>
              <a:rPr lang="en-US" altLang="ko-KR" dirty="0"/>
              <a:t>(</a:t>
            </a:r>
            <a:r>
              <a:rPr lang="ko-KR" altLang="en-US" dirty="0" err="1"/>
              <a:t>승강장문의</a:t>
            </a:r>
            <a:r>
              <a:rPr lang="ko-KR" altLang="en-US" dirty="0"/>
              <a:t> 경우에는 승강장 측</a:t>
            </a:r>
            <a:r>
              <a:rPr lang="en-US" altLang="ko-KR" dirty="0"/>
              <a:t>, </a:t>
            </a:r>
            <a:r>
              <a:rPr lang="ko-KR" altLang="en-US" dirty="0" err="1"/>
              <a:t>카문의</a:t>
            </a:r>
            <a:r>
              <a:rPr lang="ko-KR" altLang="en-US" dirty="0"/>
              <a:t> 경우에는 카 내부 측</a:t>
            </a:r>
            <a:r>
              <a:rPr lang="en-US" altLang="ko-KR" dirty="0"/>
              <a:t>)</a:t>
            </a:r>
            <a:r>
              <a:rPr lang="ko-KR" altLang="en-US" dirty="0"/>
              <a:t>은 문이 작동하는 동안 전단</a:t>
            </a:r>
            <a:r>
              <a:rPr lang="en-US" altLang="ko-KR" dirty="0"/>
              <a:t>(</a:t>
            </a:r>
            <a:r>
              <a:rPr lang="ko-KR" altLang="en-US" dirty="0"/>
              <a:t>剪斷</a:t>
            </a:r>
            <a:r>
              <a:rPr lang="en-US" altLang="ko-KR" dirty="0"/>
              <a:t>)</a:t>
            </a:r>
            <a:r>
              <a:rPr lang="ko-KR" altLang="en-US" dirty="0"/>
              <a:t>의 위험을 방지하기 위해 </a:t>
            </a:r>
            <a:r>
              <a:rPr lang="en-US" altLang="ko-KR" dirty="0"/>
              <a:t>3 </a:t>
            </a:r>
            <a:r>
              <a:rPr lang="ko-KR" altLang="en-US" dirty="0"/>
              <a:t>㎜를 초과하는 함몰 또는 돌출 부분이 없어야 한다</a:t>
            </a:r>
            <a:r>
              <a:rPr lang="en-US" altLang="ko-KR" dirty="0"/>
              <a:t>. </a:t>
            </a:r>
            <a:br>
              <a:rPr lang="ko-KR" altLang="en-US" dirty="0"/>
            </a:br>
            <a:r>
              <a:rPr lang="ko-KR" altLang="en-US" dirty="0"/>
              <a:t>이러한 함몰 또는 돌출 부분의 모서리는 문의 열림 방향으로 </a:t>
            </a:r>
            <a:r>
              <a:rPr lang="ko-KR" altLang="en-US" dirty="0" err="1"/>
              <a:t>모따기</a:t>
            </a:r>
            <a:r>
              <a:rPr lang="en-US" altLang="ko-KR" dirty="0"/>
              <a:t>(chamfer)</a:t>
            </a:r>
            <a:r>
              <a:rPr lang="ko-KR" altLang="en-US" dirty="0"/>
              <a:t>되어야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3097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89210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10.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재사용 승강장 출입문의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문틀 끝부분 마감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3908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 fontAlgn="base">
              <a:spcBef>
                <a:spcPts val="1000"/>
              </a:spcBef>
            </a:pPr>
            <a:r>
              <a:rPr lang="en-US" altLang="ko-KR" spc="-150" dirty="0"/>
              <a:t>- </a:t>
            </a:r>
            <a:r>
              <a:rPr lang="ko-KR" altLang="en-US" spc="-150" dirty="0"/>
              <a:t>재사용하는 문틀에 덧씌우기를 하는 경우에 모서리 부분은 </a:t>
            </a:r>
            <a:r>
              <a:rPr lang="ko-KR" altLang="en-US" spc="-150" dirty="0" err="1"/>
              <a:t>절곡</a:t>
            </a:r>
            <a:r>
              <a:rPr lang="ko-KR" altLang="en-US" spc="-150" dirty="0"/>
              <a:t> 또는 </a:t>
            </a:r>
            <a:r>
              <a:rPr lang="ko-KR" altLang="en-US" spc="-150" dirty="0" err="1"/>
              <a:t>절곡이</a:t>
            </a:r>
            <a:r>
              <a:rPr lang="ko-KR" altLang="en-US" spc="-150" dirty="0"/>
              <a:t> 불가한 경우 추가적인 보호조치를 </a:t>
            </a:r>
            <a:r>
              <a:rPr lang="ko-KR" altLang="en-US" spc="-150" dirty="0" err="1"/>
              <a:t>통해마감할</a:t>
            </a:r>
            <a:r>
              <a:rPr lang="ko-KR" altLang="en-US" spc="-150" dirty="0"/>
              <a:t> 수 있음</a:t>
            </a:r>
            <a:endParaRPr lang="en-US" altLang="ko-KR" spc="-150" dirty="0"/>
          </a:p>
          <a:p>
            <a:pPr fontAlgn="base">
              <a:spcBef>
                <a:spcPts val="1000"/>
              </a:spcBef>
            </a:pPr>
            <a:r>
              <a:rPr lang="en-US" altLang="ko-KR" spc="-150" dirty="0"/>
              <a:t>-</a:t>
            </a:r>
            <a:r>
              <a:rPr lang="en-US" altLang="ko-KR" spc="-150" dirty="0">
                <a:solidFill>
                  <a:srgbClr val="FF0000"/>
                </a:solidFill>
              </a:rPr>
              <a:t> 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/>
              <a:t>두 가지 방법 모두 </a:t>
            </a:r>
            <a:r>
              <a:rPr lang="ko-KR" altLang="en-US" b="1" dirty="0">
                <a:solidFill>
                  <a:srgbClr val="FF0000"/>
                </a:solidFill>
              </a:rPr>
              <a:t>모서리 끝부분은 </a:t>
            </a:r>
            <a:r>
              <a:rPr lang="ko-KR" altLang="en-US" b="1" dirty="0" err="1">
                <a:solidFill>
                  <a:srgbClr val="FF0000"/>
                </a:solidFill>
              </a:rPr>
              <a:t>모따기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 err="1">
                <a:solidFill>
                  <a:srgbClr val="FF0000"/>
                </a:solidFill>
              </a:rPr>
              <a:t>면취</a:t>
            </a:r>
            <a:r>
              <a:rPr lang="en-US" altLang="ko-KR" b="1" dirty="0">
                <a:solidFill>
                  <a:srgbClr val="FF0000"/>
                </a:solidFill>
              </a:rPr>
              <a:t>) </a:t>
            </a:r>
            <a:r>
              <a:rPr lang="ko-KR" altLang="en-US" b="1" dirty="0">
                <a:solidFill>
                  <a:srgbClr val="FF0000"/>
                </a:solidFill>
              </a:rPr>
              <a:t>등으로 둥글게 처리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/>
              <a:t>하여야 함</a:t>
            </a:r>
          </a:p>
          <a:p>
            <a:pPr fontAlgn="base">
              <a:spcBef>
                <a:spcPts val="1000"/>
              </a:spcBef>
            </a:pPr>
            <a:r>
              <a:rPr lang="en-US" altLang="ko-KR" spc="-150" dirty="0"/>
              <a:t>- </a:t>
            </a:r>
            <a:r>
              <a:rPr lang="ko-KR" altLang="en-US" spc="-150" dirty="0"/>
              <a:t>추가적인 보호조치의 경우 재질 및 부착강도</a:t>
            </a:r>
            <a:r>
              <a:rPr lang="en-US" altLang="ko-KR" spc="-150" dirty="0"/>
              <a:t>, </a:t>
            </a:r>
            <a:r>
              <a:rPr lang="ko-KR" altLang="en-US" spc="-150" dirty="0" err="1"/>
              <a:t>부착방법</a:t>
            </a:r>
            <a:r>
              <a:rPr lang="ko-KR" altLang="en-US" spc="-150" dirty="0"/>
              <a:t> 등은 지속적으로 유지관리가 가능하도록 반영 필요</a:t>
            </a:r>
            <a:endParaRPr lang="en-US" altLang="ko-KR" spc="-150" dirty="0"/>
          </a:p>
          <a:p>
            <a:pPr fontAlgn="base">
              <a:spcBef>
                <a:spcPts val="1000"/>
              </a:spcBef>
            </a:pPr>
            <a:r>
              <a:rPr lang="en-US" altLang="ko-KR" spc="-150" dirty="0"/>
              <a:t>  (</a:t>
            </a:r>
            <a:r>
              <a:rPr lang="ko-KR" altLang="en-US" spc="-150" dirty="0"/>
              <a:t>유지관리 매뉴얼 등에 포함</a:t>
            </a:r>
            <a:r>
              <a:rPr lang="en-US" altLang="ko-KR" spc="-150" dirty="0"/>
              <a:t>)</a:t>
            </a:r>
          </a:p>
          <a:p>
            <a:pPr fontAlgn="base">
              <a:spcBef>
                <a:spcPts val="1000"/>
              </a:spcBef>
            </a:pPr>
            <a:endParaRPr lang="en-US" altLang="ko-KR" spc="-150" dirty="0"/>
          </a:p>
          <a:p>
            <a:pPr fontAlgn="base">
              <a:spcBef>
                <a:spcPts val="1000"/>
              </a:spcBef>
            </a:pPr>
            <a:r>
              <a:rPr lang="en-US" altLang="ko-KR" dirty="0"/>
              <a:t>&lt;</a:t>
            </a:r>
            <a:r>
              <a:rPr lang="ko-KR" altLang="en-US" dirty="0"/>
              <a:t>참고</a:t>
            </a:r>
            <a:r>
              <a:rPr lang="en-US" altLang="ko-KR" dirty="0"/>
              <a:t>&gt;</a:t>
            </a:r>
            <a:endParaRPr lang="ko-KR" altLang="en-US" dirty="0"/>
          </a:p>
          <a:p>
            <a:pPr marL="182563" indent="-182563" fontAlgn="base"/>
            <a:r>
              <a:rPr lang="en-US" altLang="ko-KR" dirty="0"/>
              <a:t>- </a:t>
            </a:r>
            <a:r>
              <a:rPr lang="ko-KR" altLang="en-US" dirty="0" err="1"/>
              <a:t>모따기</a:t>
            </a:r>
            <a:r>
              <a:rPr lang="en-US" altLang="ko-KR" dirty="0"/>
              <a:t>: </a:t>
            </a:r>
            <a:r>
              <a:rPr lang="ko-KR" altLang="en-US" dirty="0"/>
              <a:t>가장자리 또는 구석을 비스듬하게 </a:t>
            </a:r>
            <a:r>
              <a:rPr lang="ko-KR" altLang="en-US" dirty="0" err="1"/>
              <a:t>깎아내어서</a:t>
            </a:r>
            <a:r>
              <a:rPr lang="ko-KR" altLang="en-US" dirty="0"/>
              <a:t> 사면 또는 둥그런 모양으로 만드는 가공법</a:t>
            </a:r>
            <a:r>
              <a:rPr lang="en-US" altLang="ko-KR" dirty="0"/>
              <a:t>. </a:t>
            </a:r>
            <a:r>
              <a:rPr lang="ko-KR" altLang="en-US" dirty="0" err="1"/>
              <a:t>모떼기</a:t>
            </a:r>
            <a:r>
              <a:rPr lang="en-US" altLang="ko-KR" dirty="0"/>
              <a:t>, </a:t>
            </a:r>
            <a:r>
              <a:rPr lang="ko-KR" altLang="en-US" dirty="0"/>
              <a:t>모서리 </a:t>
            </a:r>
            <a:r>
              <a:rPr lang="ko-KR" altLang="en-US" dirty="0" err="1"/>
              <a:t>면취작업</a:t>
            </a:r>
            <a:endParaRPr lang="ko-KR" altLang="en-US" dirty="0"/>
          </a:p>
          <a:p>
            <a:pPr fontAlgn="base"/>
            <a:r>
              <a:rPr lang="en-US" altLang="ko-KR" dirty="0"/>
              <a:t>- </a:t>
            </a:r>
            <a:r>
              <a:rPr lang="ko-KR" altLang="en-US" dirty="0" err="1"/>
              <a:t>절곡</a:t>
            </a:r>
            <a:r>
              <a:rPr lang="en-US" altLang="ko-KR" dirty="0"/>
              <a:t>: </a:t>
            </a:r>
            <a:r>
              <a:rPr lang="ko-KR" altLang="en-US" dirty="0"/>
              <a:t>철판 등을 구부려 가공하는 것</a:t>
            </a:r>
          </a:p>
          <a:p>
            <a:pPr fontAlgn="base">
              <a:spcBef>
                <a:spcPts val="1000"/>
              </a:spcBef>
            </a:pPr>
            <a:endParaRPr lang="ko-KR" altLang="en-US" spc="-150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25752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452432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/>
                </a:solidFill>
              </a:rPr>
              <a:t>전기적 재</a:t>
            </a:r>
            <a:r>
              <a:rPr lang="en-US" altLang="ko-KR" b="1" dirty="0">
                <a:solidFill>
                  <a:schemeClr val="bg1"/>
                </a:solidFill>
              </a:rPr>
              <a:t>-</a:t>
            </a:r>
            <a:r>
              <a:rPr lang="ko-KR" altLang="en-US" b="1" dirty="0">
                <a:solidFill>
                  <a:schemeClr val="bg1"/>
                </a:solidFill>
              </a:rPr>
              <a:t>설정</a:t>
            </a:r>
            <a:r>
              <a:rPr lang="en-US" altLang="ko-KR" b="1" dirty="0">
                <a:solidFill>
                  <a:schemeClr val="bg1"/>
                </a:solidFill>
              </a:rPr>
              <a:t>(reset) </a:t>
            </a:r>
            <a:r>
              <a:rPr lang="ko-KR" altLang="en-US" b="1" dirty="0">
                <a:solidFill>
                  <a:schemeClr val="bg1"/>
                </a:solidFill>
              </a:rPr>
              <a:t>장치의 </a:t>
            </a:r>
            <a:r>
              <a:rPr lang="ko-KR" altLang="en-US" b="1" dirty="0">
                <a:solidFill>
                  <a:srgbClr val="040119"/>
                </a:solidFill>
              </a:rPr>
              <a:t>매뉴얼 피트 비치</a:t>
            </a:r>
            <a:r>
              <a:rPr lang="ko-KR" altLang="en-US" b="1" dirty="0">
                <a:solidFill>
                  <a:schemeClr val="bg1"/>
                </a:solidFill>
              </a:rPr>
              <a:t>에</a:t>
            </a:r>
            <a:r>
              <a:rPr lang="ko-KR" altLang="en-US" b="1" dirty="0">
                <a:solidFill>
                  <a:srgbClr val="040119"/>
                </a:solidFill>
              </a:rPr>
              <a:t> </a:t>
            </a:r>
            <a:r>
              <a:rPr lang="ko-KR" altLang="en-US" b="1" dirty="0">
                <a:solidFill>
                  <a:schemeClr val="bg1"/>
                </a:solidFill>
              </a:rPr>
              <a:t>대한 검사자 요구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99790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11.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전기적 재</a:t>
            </a:r>
            <a:r>
              <a:rPr lang="en-US" altLang="ko-KR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-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설정</a:t>
            </a:r>
            <a:r>
              <a:rPr lang="en-US" altLang="ko-KR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(reset)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장치의 </a:t>
            </a:r>
            <a:r>
              <a:rPr lang="ko-KR" altLang="en-US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매뉴얼 피트 비치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</p:spTree>
    <p:extLst>
      <p:ext uri="{BB962C8B-B14F-4D97-AF65-F5344CB8AC3E}">
        <p14:creationId xmlns:p14="http://schemas.microsoft.com/office/powerpoint/2010/main" val="206443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101232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소방구조용</a:t>
            </a:r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피난용 엘리베이터의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승강로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제연설비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설치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43437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lvl="0" fontAlgn="base">
              <a:spcBef>
                <a:spcPts val="1000"/>
              </a:spcBef>
            </a:pPr>
            <a:r>
              <a:rPr lang="en-US" altLang="ko-KR" b="1" dirty="0">
                <a:solidFill>
                  <a:prstClr val="black"/>
                </a:solidFill>
              </a:rPr>
              <a:t>6.5.2.2.1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 err="1">
                <a:solidFill>
                  <a:prstClr val="black"/>
                </a:solidFill>
              </a:rPr>
              <a:t>승강로는</a:t>
            </a:r>
            <a:r>
              <a:rPr lang="ko-KR" altLang="en-US" dirty="0">
                <a:solidFill>
                  <a:prstClr val="black"/>
                </a:solidFill>
              </a:rPr>
              <a:t> 구멍이 없는 벽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>
                <a:solidFill>
                  <a:prstClr val="black"/>
                </a:solidFill>
              </a:rPr>
              <a:t>바닥 및 천장으로 완전히 둘러싸인 구조이어야 한다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  <a:endParaRPr lang="ko-KR" altLang="en-US" dirty="0">
              <a:solidFill>
                <a:prstClr val="black"/>
              </a:solidFill>
            </a:endParaRPr>
          </a:p>
          <a:p>
            <a:pPr marL="179388" lvl="0" indent="-179388" fontAlgn="base">
              <a:spcBef>
                <a:spcPts val="1000"/>
              </a:spcBef>
            </a:pPr>
            <a:r>
              <a:rPr lang="en-US" altLang="ko-KR" b="1" dirty="0">
                <a:solidFill>
                  <a:prstClr val="black"/>
                </a:solidFill>
              </a:rPr>
              <a:t>6.5.2.2.2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spc="-150" dirty="0">
                <a:solidFill>
                  <a:prstClr val="black"/>
                </a:solidFill>
              </a:rPr>
              <a:t>폭 </a:t>
            </a:r>
            <a:r>
              <a:rPr lang="en-US" altLang="ko-KR" spc="-150" dirty="0">
                <a:solidFill>
                  <a:prstClr val="black"/>
                </a:solidFill>
              </a:rPr>
              <a:t>0.15 m </a:t>
            </a:r>
            <a:r>
              <a:rPr lang="ko-KR" altLang="en-US" spc="-150" dirty="0">
                <a:solidFill>
                  <a:prstClr val="black"/>
                </a:solidFill>
              </a:rPr>
              <a:t>이상의 </a:t>
            </a:r>
            <a:r>
              <a:rPr lang="ko-KR" altLang="en-US" spc="-150" dirty="0" err="1">
                <a:solidFill>
                  <a:prstClr val="black"/>
                </a:solidFill>
              </a:rPr>
              <a:t>승강로</a:t>
            </a:r>
            <a:r>
              <a:rPr lang="ko-KR" altLang="en-US" spc="-150" dirty="0">
                <a:solidFill>
                  <a:prstClr val="black"/>
                </a:solidFill>
              </a:rPr>
              <a:t> 내부 벽 수평 돌출부 또는 수평 빔에는 사람이 서 있지 못하도록 보호조치를 </a:t>
            </a:r>
            <a:r>
              <a:rPr lang="ko-KR" altLang="en-US" dirty="0">
                <a:solidFill>
                  <a:prstClr val="black"/>
                </a:solidFill>
              </a:rPr>
              <a:t>해야 한다</a:t>
            </a:r>
            <a:r>
              <a:rPr lang="en-US" altLang="ko-KR" dirty="0">
                <a:solidFill>
                  <a:prstClr val="black"/>
                </a:solidFill>
              </a:rPr>
              <a:t>. </a:t>
            </a:r>
            <a:r>
              <a:rPr lang="ko-KR" altLang="en-US" dirty="0">
                <a:solidFill>
                  <a:prstClr val="black"/>
                </a:solidFill>
              </a:rPr>
              <a:t>다만</a:t>
            </a:r>
            <a:r>
              <a:rPr lang="en-US" altLang="ko-KR" dirty="0">
                <a:solidFill>
                  <a:prstClr val="black"/>
                </a:solidFill>
              </a:rPr>
              <a:t>, 8.7.4</a:t>
            </a:r>
            <a:r>
              <a:rPr lang="ko-KR" altLang="en-US" dirty="0">
                <a:solidFill>
                  <a:prstClr val="black"/>
                </a:solidFill>
              </a:rPr>
              <a:t>에 따른 카 상부 </a:t>
            </a:r>
            <a:r>
              <a:rPr lang="ko-KR" altLang="en-US" dirty="0" err="1">
                <a:solidFill>
                  <a:prstClr val="black"/>
                </a:solidFill>
              </a:rPr>
              <a:t>보호난간에</a:t>
            </a:r>
            <a:r>
              <a:rPr lang="ko-KR" altLang="en-US" dirty="0">
                <a:solidFill>
                  <a:prstClr val="black"/>
                </a:solidFill>
              </a:rPr>
              <a:t> 의해 접근을 막을 수 있는 경우에는 제외한다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  <a:endParaRPr lang="ko-KR" altLang="en-US" dirty="0">
              <a:solidFill>
                <a:prstClr val="black"/>
              </a:solidFill>
            </a:endParaRPr>
          </a:p>
          <a:p>
            <a:pPr lvl="0" fontAlgn="base">
              <a:spcBef>
                <a:spcPts val="1000"/>
              </a:spcBef>
            </a:pPr>
            <a:r>
              <a:rPr lang="ko-KR" altLang="en-US" dirty="0">
                <a:solidFill>
                  <a:prstClr val="black"/>
                </a:solidFill>
              </a:rPr>
              <a:t>보호조치는 다음 중 어느 하나의 조건에 적합해야 한다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  <a:endParaRPr lang="ko-KR" altLang="en-US" dirty="0">
              <a:solidFill>
                <a:prstClr val="black"/>
              </a:solidFill>
            </a:endParaRPr>
          </a:p>
          <a:p>
            <a:pPr lvl="0" fontAlgn="base">
              <a:spcBef>
                <a:spcPts val="1000"/>
              </a:spcBef>
            </a:pPr>
            <a:r>
              <a:rPr lang="ko-KR" altLang="en-US" dirty="0">
                <a:solidFill>
                  <a:prstClr val="black"/>
                </a:solidFill>
              </a:rPr>
              <a:t>  가</a:t>
            </a:r>
            <a:r>
              <a:rPr lang="en-US" altLang="ko-KR" dirty="0">
                <a:solidFill>
                  <a:prstClr val="black"/>
                </a:solidFill>
              </a:rPr>
              <a:t>) 0.15 m </a:t>
            </a:r>
            <a:r>
              <a:rPr lang="ko-KR" altLang="en-US" dirty="0">
                <a:solidFill>
                  <a:prstClr val="black"/>
                </a:solidFill>
              </a:rPr>
              <a:t>이상의 </a:t>
            </a:r>
            <a:r>
              <a:rPr lang="ko-KR" altLang="en-US" dirty="0" err="1">
                <a:solidFill>
                  <a:prstClr val="black"/>
                </a:solidFill>
              </a:rPr>
              <a:t>돌출물은</a:t>
            </a:r>
            <a:r>
              <a:rPr lang="ko-KR" altLang="en-US" dirty="0">
                <a:solidFill>
                  <a:prstClr val="black"/>
                </a:solidFill>
              </a:rPr>
              <a:t> 수평면에 대해 </a:t>
            </a:r>
            <a:r>
              <a:rPr lang="en-US" altLang="ko-KR" dirty="0">
                <a:solidFill>
                  <a:prstClr val="black"/>
                </a:solidFill>
              </a:rPr>
              <a:t>45°</a:t>
            </a:r>
            <a:r>
              <a:rPr lang="ko-KR" altLang="en-US" dirty="0">
                <a:solidFill>
                  <a:prstClr val="black"/>
                </a:solidFill>
              </a:rPr>
              <a:t>이상으로 </a:t>
            </a:r>
            <a:r>
              <a:rPr lang="ko-KR" altLang="en-US" dirty="0" err="1">
                <a:solidFill>
                  <a:prstClr val="black"/>
                </a:solidFill>
              </a:rPr>
              <a:t>모따기가</a:t>
            </a:r>
            <a:r>
              <a:rPr lang="ko-KR" altLang="en-US" dirty="0">
                <a:solidFill>
                  <a:prstClr val="black"/>
                </a:solidFill>
              </a:rPr>
              <a:t> 되어야 한다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  <a:endParaRPr lang="ko-KR" altLang="en-US" dirty="0">
              <a:solidFill>
                <a:prstClr val="black"/>
              </a:solidFill>
            </a:endParaRPr>
          </a:p>
          <a:p>
            <a:pPr marL="538163" lvl="0" indent="-538163" fontAlgn="base">
              <a:spcBef>
                <a:spcPts val="1000"/>
              </a:spcBef>
            </a:pPr>
            <a:r>
              <a:rPr lang="ko-KR" altLang="en-US" dirty="0">
                <a:solidFill>
                  <a:prstClr val="black"/>
                </a:solidFill>
              </a:rPr>
              <a:t>  나</a:t>
            </a:r>
            <a:r>
              <a:rPr lang="en-US" altLang="ko-KR" dirty="0">
                <a:solidFill>
                  <a:prstClr val="black"/>
                </a:solidFill>
              </a:rPr>
              <a:t>) </a:t>
            </a:r>
            <a:r>
              <a:rPr lang="ko-KR" altLang="en-US" spc="-150" dirty="0">
                <a:solidFill>
                  <a:prstClr val="black"/>
                </a:solidFill>
              </a:rPr>
              <a:t>수평면에 대해 </a:t>
            </a:r>
            <a:r>
              <a:rPr lang="en-US" altLang="ko-KR" spc="-150" dirty="0">
                <a:solidFill>
                  <a:prstClr val="black"/>
                </a:solidFill>
              </a:rPr>
              <a:t>45°</a:t>
            </a:r>
            <a:r>
              <a:rPr lang="ko-KR" altLang="en-US" spc="-150" dirty="0">
                <a:solidFill>
                  <a:prstClr val="black"/>
                </a:solidFill>
              </a:rPr>
              <a:t>이상의 경사진 면을 형성하고 </a:t>
            </a:r>
            <a:r>
              <a:rPr lang="en-US" altLang="ko-KR" spc="-150" dirty="0">
                <a:solidFill>
                  <a:prstClr val="black"/>
                </a:solidFill>
              </a:rPr>
              <a:t>5 </a:t>
            </a:r>
            <a:r>
              <a:rPr lang="ko-KR" altLang="en-US" spc="-150" dirty="0">
                <a:solidFill>
                  <a:prstClr val="black"/>
                </a:solidFill>
              </a:rPr>
              <a:t>㎠ 면적의 원형 또는 정사각형 모양의 어느 지점마다 수직으로</a:t>
            </a:r>
            <a:r>
              <a:rPr lang="en-US" altLang="ko-KR" spc="-150" dirty="0">
                <a:solidFill>
                  <a:prstClr val="black"/>
                </a:solidFill>
              </a:rPr>
              <a:t>300 N</a:t>
            </a:r>
            <a:r>
              <a:rPr lang="ko-KR" altLang="en-US" spc="-150" dirty="0">
                <a:solidFill>
                  <a:prstClr val="black"/>
                </a:solidFill>
              </a:rPr>
              <a:t>의 힘을 균등하게 분산하여 가할 때 다음을 만족하는 </a:t>
            </a:r>
            <a:r>
              <a:rPr lang="ko-KR" altLang="en-US" spc="-150" dirty="0" err="1">
                <a:solidFill>
                  <a:prstClr val="black"/>
                </a:solidFill>
              </a:rPr>
              <a:t>디플렉터</a:t>
            </a:r>
            <a:r>
              <a:rPr lang="en-US" altLang="ko-KR" spc="-150" dirty="0">
                <a:solidFill>
                  <a:prstClr val="black"/>
                </a:solidFill>
              </a:rPr>
              <a:t>(deflector)</a:t>
            </a:r>
            <a:r>
              <a:rPr lang="ko-KR" altLang="en-US" spc="-150" dirty="0">
                <a:solidFill>
                  <a:prstClr val="black"/>
                </a:solidFill>
              </a:rPr>
              <a:t>를 설치해야 한다</a:t>
            </a:r>
            <a:r>
              <a:rPr lang="en-US" altLang="ko-KR" spc="-150" dirty="0">
                <a:solidFill>
                  <a:prstClr val="black"/>
                </a:solidFill>
              </a:rPr>
              <a:t>.</a:t>
            </a:r>
            <a:endParaRPr lang="ko-KR" altLang="en-US" spc="-150" dirty="0">
              <a:solidFill>
                <a:prstClr val="black"/>
              </a:solidFill>
            </a:endParaRPr>
          </a:p>
          <a:p>
            <a:pPr lvl="0" fontAlgn="base">
              <a:spcBef>
                <a:spcPts val="1000"/>
              </a:spcBef>
            </a:pPr>
            <a:r>
              <a:rPr lang="en-US" altLang="ko-KR" dirty="0">
                <a:solidFill>
                  <a:prstClr val="black"/>
                </a:solidFill>
              </a:rPr>
              <a:t>    1) </a:t>
            </a:r>
            <a:r>
              <a:rPr lang="ko-KR" altLang="en-US" dirty="0">
                <a:solidFill>
                  <a:prstClr val="black"/>
                </a:solidFill>
              </a:rPr>
              <a:t>영구적인 변형이 없어야 한다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  <a:endParaRPr lang="ko-KR" altLang="en-US" dirty="0">
              <a:solidFill>
                <a:prstClr val="black"/>
              </a:solidFill>
            </a:endParaRPr>
          </a:p>
          <a:p>
            <a:pPr lvl="0" fontAlgn="base">
              <a:spcBef>
                <a:spcPts val="1000"/>
              </a:spcBef>
            </a:pPr>
            <a:r>
              <a:rPr lang="en-US" altLang="ko-KR" dirty="0">
                <a:solidFill>
                  <a:prstClr val="black"/>
                </a:solidFill>
              </a:rPr>
              <a:t>    2) 15 </a:t>
            </a:r>
            <a:r>
              <a:rPr lang="ko-KR" altLang="en-US" dirty="0">
                <a:solidFill>
                  <a:prstClr val="black"/>
                </a:solidFill>
              </a:rPr>
              <a:t>㎜를 초과하는 </a:t>
            </a:r>
            <a:r>
              <a:rPr lang="ko-KR" altLang="en-US" dirty="0" err="1">
                <a:solidFill>
                  <a:prstClr val="black"/>
                </a:solidFill>
              </a:rPr>
              <a:t>탄성변형이</a:t>
            </a:r>
            <a:r>
              <a:rPr lang="ko-KR" altLang="en-US" dirty="0">
                <a:solidFill>
                  <a:prstClr val="black"/>
                </a:solidFill>
              </a:rPr>
              <a:t> 없어야 한다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  <a:endParaRPr lang="ko-KR" altLang="en-US" dirty="0">
              <a:solidFill>
                <a:prstClr val="black"/>
              </a:solidFill>
            </a:endParaRPr>
          </a:p>
          <a:p>
            <a:pPr fontAlgn="base">
              <a:spcBef>
                <a:spcPts val="1000"/>
              </a:spcBef>
            </a:pPr>
            <a:endParaRPr lang="en-US" altLang="ko-KR" sz="600" spc="-150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90707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99790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11.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전기적 재</a:t>
            </a:r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-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설정</a:t>
            </a:r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(reset)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장치의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매뉴얼 피트 비치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20713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r>
              <a:rPr lang="en-US" altLang="ko-KR" b="1" dirty="0"/>
              <a:t>16.1.5.2.2</a:t>
            </a:r>
            <a:r>
              <a:rPr lang="en-US" altLang="ko-KR" dirty="0"/>
              <a:t> </a:t>
            </a:r>
            <a:r>
              <a:rPr lang="ko-KR" altLang="en-US" dirty="0"/>
              <a:t>엘리베이터의 정상운행으로 복귀</a:t>
            </a:r>
            <a:endParaRPr lang="en-US" altLang="ko-KR" dirty="0"/>
          </a:p>
          <a:p>
            <a:pPr fontAlgn="base"/>
            <a:endParaRPr lang="ko-KR" altLang="en-US" sz="500" dirty="0"/>
          </a:p>
          <a:p>
            <a:pPr fontAlgn="base"/>
            <a:r>
              <a:rPr lang="ko-KR" altLang="en-US" dirty="0"/>
              <a:t>  다</a:t>
            </a:r>
            <a:r>
              <a:rPr lang="en-US" altLang="ko-KR" dirty="0"/>
              <a:t>) </a:t>
            </a:r>
            <a:r>
              <a:rPr lang="ko-KR" altLang="en-US" dirty="0" err="1"/>
              <a:t>승강로</a:t>
            </a:r>
            <a:r>
              <a:rPr lang="ko-KR" altLang="en-US" dirty="0"/>
              <a:t> 외부의 전기적 재</a:t>
            </a:r>
            <a:r>
              <a:rPr lang="en-US" altLang="ko-KR" dirty="0"/>
              <a:t>-</a:t>
            </a:r>
            <a:r>
              <a:rPr lang="ko-KR" altLang="en-US" dirty="0"/>
              <a:t>설정</a:t>
            </a:r>
            <a:r>
              <a:rPr lang="en-US" altLang="ko-KR" dirty="0"/>
              <a:t>(reset) </a:t>
            </a:r>
            <a:r>
              <a:rPr lang="ko-KR" altLang="en-US" dirty="0"/>
              <a:t>장치는 다음과 같이 작동된다</a:t>
            </a:r>
            <a:r>
              <a:rPr lang="en-US" altLang="ko-KR" dirty="0"/>
              <a:t>.</a:t>
            </a:r>
          </a:p>
          <a:p>
            <a:pPr fontAlgn="base"/>
            <a:endParaRPr lang="ko-KR" altLang="en-US" sz="500" dirty="0"/>
          </a:p>
          <a:p>
            <a:pPr fontAlgn="base"/>
            <a:r>
              <a:rPr lang="en-US" altLang="ko-KR" dirty="0"/>
              <a:t>    1) </a:t>
            </a:r>
            <a:r>
              <a:rPr lang="ko-KR" altLang="en-US" dirty="0"/>
              <a:t>피트로 출입할 수 있는 문의 비상잠금해제 수단과 연동</a:t>
            </a:r>
            <a:r>
              <a:rPr lang="en-US" altLang="ko-KR" dirty="0"/>
              <a:t>; </a:t>
            </a:r>
            <a:r>
              <a:rPr lang="ko-KR" altLang="en-US" dirty="0"/>
              <a:t>또는</a:t>
            </a:r>
            <a:endParaRPr lang="en-US" altLang="ko-KR" dirty="0"/>
          </a:p>
          <a:p>
            <a:pPr fontAlgn="base"/>
            <a:endParaRPr lang="ko-KR" altLang="en-US" sz="500" dirty="0"/>
          </a:p>
          <a:p>
            <a:pPr fontAlgn="base"/>
            <a:r>
              <a:rPr lang="en-US" altLang="ko-KR" dirty="0"/>
              <a:t>    2) </a:t>
            </a:r>
            <a:r>
              <a:rPr lang="ko-KR" altLang="en-US" spc="-150" dirty="0"/>
              <a:t>피트로 출입할 수 있는 문과 가까운 위치에 있고</a:t>
            </a:r>
            <a:r>
              <a:rPr lang="en-US" altLang="ko-KR" spc="-150" dirty="0"/>
              <a:t>, </a:t>
            </a:r>
            <a:r>
              <a:rPr lang="ko-KR" altLang="en-US" spc="-150" dirty="0"/>
              <a:t>자격자만 접근 가능한 조작</a:t>
            </a:r>
            <a:r>
              <a:rPr lang="en-US" altLang="ko-KR" spc="-150" dirty="0"/>
              <a:t>(</a:t>
            </a:r>
            <a:r>
              <a:rPr lang="ko-KR" altLang="en-US" spc="-150" dirty="0" err="1"/>
              <a:t>잠금장치가</a:t>
            </a:r>
            <a:r>
              <a:rPr lang="ko-KR" altLang="en-US" spc="-150" dirty="0"/>
              <a:t> 있는 </a:t>
            </a:r>
            <a:r>
              <a:rPr lang="ko-KR" altLang="en-US" spc="-150" dirty="0" err="1"/>
              <a:t>캐비넷</a:t>
            </a:r>
            <a:r>
              <a:rPr lang="ko-KR" altLang="en-US" spc="-150" dirty="0"/>
              <a:t> 내부 등</a:t>
            </a:r>
            <a:r>
              <a:rPr lang="en-US" altLang="ko-KR" spc="-150" dirty="0"/>
              <a:t>)</a:t>
            </a:r>
            <a:endParaRPr lang="ko-KR" altLang="en-US" spc="-150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498" y="4887437"/>
            <a:ext cx="1119169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안전기준 상 피트 보관에 대한 기준은 없으나</a:t>
            </a:r>
            <a:r>
              <a:rPr lang="en-US" altLang="ko-KR" dirty="0"/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재</a:t>
            </a:r>
            <a:r>
              <a:rPr lang="en-US" altLang="ko-KR" b="1" dirty="0">
                <a:solidFill>
                  <a:srgbClr val="FF0000"/>
                </a:solidFill>
              </a:rPr>
              <a:t>-</a:t>
            </a:r>
            <a:r>
              <a:rPr lang="ko-KR" altLang="en-US" b="1" dirty="0">
                <a:solidFill>
                  <a:srgbClr val="FF0000"/>
                </a:solidFill>
              </a:rPr>
              <a:t>설정</a:t>
            </a:r>
            <a:r>
              <a:rPr lang="en-US" altLang="ko-KR" b="1" dirty="0">
                <a:solidFill>
                  <a:srgbClr val="FF0000"/>
                </a:solidFill>
              </a:rPr>
              <a:t>(reset) </a:t>
            </a:r>
            <a:r>
              <a:rPr lang="ko-KR" altLang="en-US" b="1" dirty="0">
                <a:solidFill>
                  <a:srgbClr val="FF0000"/>
                </a:solidFill>
              </a:rPr>
              <a:t>장치 사용방법이 복잡한 경우 등 주변에 비치하는 것을 권장함</a:t>
            </a: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544498" y="4232854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86909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04537" y="2668504"/>
            <a:ext cx="11531661" cy="772840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/>
                </a:solidFill>
              </a:rPr>
              <a:t>카 내부 </a:t>
            </a:r>
            <a:r>
              <a:rPr lang="ko-KR" altLang="en-US" b="1" dirty="0"/>
              <a:t>자체탈출용</a:t>
            </a:r>
            <a:r>
              <a:rPr lang="ko-KR" altLang="en-US" b="1" dirty="0">
                <a:solidFill>
                  <a:schemeClr val="bg1"/>
                </a:solidFill>
              </a:rPr>
              <a:t> </a:t>
            </a:r>
            <a:r>
              <a:rPr lang="ko-KR" altLang="en-US" b="1" dirty="0"/>
              <a:t>사다리</a:t>
            </a:r>
            <a:r>
              <a:rPr lang="ko-KR" altLang="en-US" b="1" dirty="0">
                <a:solidFill>
                  <a:schemeClr val="bg1"/>
                </a:solidFill>
              </a:rPr>
              <a:t>와 카 외부의 </a:t>
            </a:r>
            <a:r>
              <a:rPr lang="ko-KR" altLang="en-US" b="1" dirty="0"/>
              <a:t>구출용</a:t>
            </a:r>
            <a:r>
              <a:rPr lang="ko-KR" altLang="en-US" b="1" dirty="0">
                <a:solidFill>
                  <a:schemeClr val="bg1"/>
                </a:solidFill>
              </a:rPr>
              <a:t> </a:t>
            </a:r>
            <a:r>
              <a:rPr lang="ko-KR" altLang="en-US" b="1" dirty="0"/>
              <a:t>사다리</a:t>
            </a:r>
            <a:r>
              <a:rPr lang="ko-KR" altLang="en-US" b="1" dirty="0">
                <a:solidFill>
                  <a:schemeClr val="bg1"/>
                </a:solidFill>
              </a:rPr>
              <a:t>를 </a:t>
            </a:r>
            <a:endParaRPr lang="en-US" altLang="ko-KR" b="1" dirty="0">
              <a:solidFill>
                <a:schemeClr val="bg1"/>
              </a:solidFill>
            </a:endParaRPr>
          </a:p>
          <a:p>
            <a:pPr lvl="0" algn="ctr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/>
                </a:solidFill>
              </a:rPr>
              <a:t>따로 설치하지 않고 하나의 사다리로 사용가능 한지 여부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103316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</a:t>
            </a:r>
            <a:r>
              <a:rPr lang="ko-KR" altLang="en-US" sz="3000" dirty="0" err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소방구조용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승강기의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카 내부 및 외부 사다리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적용 관련</a:t>
            </a:r>
          </a:p>
        </p:txBody>
      </p:sp>
    </p:spTree>
    <p:extLst>
      <p:ext uri="{BB962C8B-B14F-4D97-AF65-F5344CB8AC3E}">
        <p14:creationId xmlns:p14="http://schemas.microsoft.com/office/powerpoint/2010/main" val="40647124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103316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12.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소방구조용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승강기의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카 내부 및 외부 사다리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적용 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333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r>
              <a:rPr lang="en-US" altLang="ko-KR" b="1" dirty="0"/>
              <a:t>17.2.5.4</a:t>
            </a:r>
            <a:r>
              <a:rPr lang="en-US" altLang="ko-KR" dirty="0"/>
              <a:t> </a:t>
            </a:r>
            <a:r>
              <a:rPr lang="ko-KR" altLang="en-US" dirty="0"/>
              <a:t>카 내부에서 자체 탈출</a:t>
            </a:r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카 내부에서 비상구출문을 완전히 개방할 수 있도록 접근 가능해야 한다</a:t>
            </a:r>
            <a:r>
              <a:rPr lang="en-US" altLang="ko-KR" dirty="0"/>
              <a:t>. </a:t>
            </a:r>
            <a:r>
              <a:rPr lang="ko-KR" altLang="en-US" dirty="0"/>
              <a:t>사다리 또는 발판은 카 지붕으로 </a:t>
            </a:r>
            <a:r>
              <a:rPr lang="ko-KR" altLang="en-US" spc="-150" dirty="0"/>
              <a:t>올라갈 수 있도록 제공되어야 하며</a:t>
            </a:r>
            <a:r>
              <a:rPr lang="en-US" altLang="ko-KR" spc="-150" dirty="0"/>
              <a:t>, </a:t>
            </a:r>
            <a:r>
              <a:rPr lang="ko-KR" altLang="en-US" spc="-150" dirty="0"/>
              <a:t>비상구출문의 크기 및 위치는 소방관이 통과할 수 있어야 한다</a:t>
            </a:r>
            <a:r>
              <a:rPr lang="en-US" altLang="ko-KR" spc="-150" dirty="0"/>
              <a:t>. </a:t>
            </a:r>
            <a:r>
              <a:rPr lang="ko-KR" altLang="en-US" spc="-150" dirty="0"/>
              <a:t>사다리가 </a:t>
            </a:r>
            <a:r>
              <a:rPr lang="ko-KR" altLang="en-US" dirty="0"/>
              <a:t>사용되는 경우에는 카 내부에 안전하게 배치될 수 있는 장소에 </a:t>
            </a:r>
            <a:r>
              <a:rPr lang="ko-KR" altLang="en-US" dirty="0" err="1"/>
              <a:t>위치되어야</a:t>
            </a:r>
            <a:r>
              <a:rPr lang="ko-KR" altLang="en-US" dirty="0"/>
              <a:t> 한다</a:t>
            </a:r>
            <a:r>
              <a:rPr lang="en-US" altLang="ko-KR" dirty="0"/>
              <a:t>.(</a:t>
            </a:r>
            <a:r>
              <a:rPr lang="ko-KR" altLang="en-US" dirty="0"/>
              <a:t>그림 </a:t>
            </a:r>
            <a:r>
              <a:rPr lang="en-US" altLang="ko-KR" dirty="0"/>
              <a:t>27.3 </a:t>
            </a:r>
            <a:r>
              <a:rPr lang="ko-KR" altLang="en-US" dirty="0"/>
              <a:t>참조</a:t>
            </a:r>
            <a:r>
              <a:rPr lang="en-US" altLang="ko-KR" dirty="0"/>
              <a:t>)</a:t>
            </a:r>
          </a:p>
          <a:p>
            <a:pPr fontAlgn="base">
              <a:spcBef>
                <a:spcPts val="1000"/>
              </a:spcBef>
            </a:pPr>
            <a:r>
              <a:rPr lang="en-US" altLang="ko-KR" b="1" dirty="0"/>
              <a:t>17.2.5.5</a:t>
            </a:r>
            <a:r>
              <a:rPr lang="en-US" altLang="ko-KR" dirty="0"/>
              <a:t> </a:t>
            </a:r>
            <a:r>
              <a:rPr lang="ko-KR" altLang="en-US" dirty="0" err="1"/>
              <a:t>카에</a:t>
            </a:r>
            <a:r>
              <a:rPr lang="ko-KR" altLang="en-US" dirty="0"/>
              <a:t> 부착된 휴대용 사다리는 구출 목적을 위해 카 외부에 </a:t>
            </a:r>
            <a:r>
              <a:rPr lang="ko-KR" altLang="en-US" dirty="0" err="1"/>
              <a:t>부착되어야</a:t>
            </a:r>
            <a:r>
              <a:rPr lang="ko-KR" altLang="en-US" dirty="0"/>
              <a:t> 한다</a:t>
            </a:r>
            <a:r>
              <a:rPr lang="en-US" altLang="ko-KR" dirty="0"/>
              <a:t>. </a:t>
            </a:r>
            <a:r>
              <a:rPr lang="ko-KR" altLang="en-US" dirty="0"/>
              <a:t>사다리가 </a:t>
            </a:r>
            <a:r>
              <a:rPr lang="ko-KR" altLang="en-US" dirty="0" err="1"/>
              <a:t>부착위치</a:t>
            </a:r>
            <a:r>
              <a:rPr lang="ko-KR" altLang="en-US" dirty="0"/>
              <a:t>  에서 제거되면 </a:t>
            </a:r>
            <a:r>
              <a:rPr lang="ko-KR" altLang="en-US" dirty="0" err="1"/>
              <a:t>구동기가</a:t>
            </a:r>
            <a:r>
              <a:rPr lang="ko-KR" altLang="en-US" dirty="0"/>
              <a:t> 움직이지 않도록 하는 </a:t>
            </a:r>
            <a:r>
              <a:rPr lang="en-US" altLang="ko-KR" dirty="0"/>
              <a:t>15.2</a:t>
            </a:r>
            <a:r>
              <a:rPr lang="ko-KR" altLang="en-US" dirty="0"/>
              <a:t>에 적합한 전기안전장치가 설치되어야 한다</a:t>
            </a:r>
            <a:r>
              <a:rPr lang="en-US" altLang="ko-KR" dirty="0"/>
              <a:t>.</a:t>
            </a:r>
          </a:p>
          <a:p>
            <a:pPr fontAlgn="base">
              <a:spcBef>
                <a:spcPts val="1000"/>
              </a:spcBef>
            </a:pPr>
            <a:r>
              <a:rPr lang="en-US" altLang="ko-KR" b="1" dirty="0"/>
              <a:t>17.2.5.6</a:t>
            </a:r>
            <a:r>
              <a:rPr lang="en-US" altLang="ko-KR" dirty="0"/>
              <a:t> </a:t>
            </a:r>
            <a:r>
              <a:rPr lang="ko-KR" altLang="en-US" dirty="0" err="1"/>
              <a:t>카에</a:t>
            </a:r>
            <a:r>
              <a:rPr lang="ko-KR" altLang="en-US" dirty="0"/>
              <a:t> 부착된 휴대용 사다리는 유지 보수하는 동안 헛디디거나 걸려 넘어질 위험이 없는 장소에    보관되어야 하고 안전하게 배치되어야한다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498" y="5665175"/>
            <a:ext cx="11191699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pc="-150" dirty="0"/>
              <a:t>해당 사다리로 안전기준 </a:t>
            </a:r>
            <a:r>
              <a:rPr lang="en-US" altLang="ko-KR" b="1" spc="-150" dirty="0"/>
              <a:t>17.2.5.4, 17.2.5.5, 17.2.5.6, </a:t>
            </a:r>
            <a:r>
              <a:rPr lang="ko-KR" altLang="en-US" b="1" spc="-150" dirty="0"/>
              <a:t>그림</a:t>
            </a:r>
            <a:r>
              <a:rPr lang="en-US" altLang="ko-KR" b="1" spc="-150" dirty="0"/>
              <a:t>27.1, </a:t>
            </a:r>
            <a:r>
              <a:rPr lang="ko-KR" altLang="en-US" b="1" spc="-150" dirty="0"/>
              <a:t>그림</a:t>
            </a:r>
            <a:r>
              <a:rPr lang="en-US" altLang="ko-KR" b="1" spc="-150" dirty="0"/>
              <a:t>27.3</a:t>
            </a:r>
            <a:r>
              <a:rPr lang="ko-KR" altLang="en-US" spc="-150" dirty="0"/>
              <a:t>를 모두 만족하는 경우 </a:t>
            </a:r>
            <a:r>
              <a:rPr lang="ko-KR" altLang="en-US" spc="-150" dirty="0">
                <a:solidFill>
                  <a:srgbClr val="FF0000"/>
                </a:solidFill>
              </a:rPr>
              <a:t>겸용으로 사용 가능 </a:t>
            </a:r>
            <a:endParaRPr lang="en-US" altLang="ko-KR" spc="-150" dirty="0">
              <a:solidFill>
                <a:srgbClr val="FF0000"/>
              </a:solidFill>
            </a:endParaRPr>
          </a:p>
          <a:p>
            <a:pPr fontAlgn="base"/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ko-KR" altLang="en-US" dirty="0"/>
              <a:t>사용 시 이용자의 안전에 지장이 없어야 하며</a:t>
            </a:r>
            <a:r>
              <a:rPr lang="en-US" altLang="ko-KR" dirty="0"/>
              <a:t>, </a:t>
            </a:r>
            <a:r>
              <a:rPr lang="ko-KR" altLang="en-US" dirty="0" err="1">
                <a:solidFill>
                  <a:srgbClr val="FF0000"/>
                </a:solidFill>
              </a:rPr>
              <a:t>적용방식에</a:t>
            </a:r>
            <a:r>
              <a:rPr lang="ko-KR" altLang="en-US" dirty="0">
                <a:solidFill>
                  <a:srgbClr val="FF0000"/>
                </a:solidFill>
              </a:rPr>
              <a:t> 대해 사전 협의 </a:t>
            </a:r>
            <a:r>
              <a:rPr lang="ko-KR" altLang="en-US" dirty="0"/>
              <a:t>필요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544498" y="5028182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42011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1033167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12.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소방구조용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승강기의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카 내부 및 외부 사다리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적용 관련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4" name="_x472038272" descr="EMB000009a807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84" y="1064530"/>
            <a:ext cx="2743200" cy="508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586164" y="1461618"/>
            <a:ext cx="231933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/>
              <a:t>외부구출절차</a:t>
            </a:r>
          </a:p>
          <a:p>
            <a:endParaRPr lang="ko-KR" altLang="en-US" sz="1400" dirty="0"/>
          </a:p>
          <a:p>
            <a:r>
              <a:rPr lang="ko-KR" altLang="en-US" sz="1400" dirty="0"/>
              <a:t>소방관이 정지된 카 위에서 </a:t>
            </a:r>
            <a:r>
              <a:rPr lang="ko-KR" altLang="en-US" sz="1400" dirty="0" err="1"/>
              <a:t>승강장문을</a:t>
            </a:r>
            <a:r>
              <a:rPr lang="ko-KR" altLang="en-US" sz="1400" dirty="0"/>
              <a:t> 열고 카 지붕으로 들어간다</a:t>
            </a:r>
            <a:r>
              <a:rPr lang="en-US" altLang="ko-KR" sz="1400" dirty="0"/>
              <a:t>.</a:t>
            </a:r>
          </a:p>
          <a:p>
            <a:endParaRPr lang="en-US" altLang="ko-KR" sz="1400" dirty="0"/>
          </a:p>
          <a:p>
            <a:r>
              <a:rPr lang="ko-KR" altLang="en-US" sz="1400" dirty="0"/>
              <a:t>카 지붕에 있는 소방관이 </a:t>
            </a:r>
            <a:r>
              <a:rPr lang="ko-KR" altLang="en-US" sz="1400" dirty="0" err="1"/>
              <a:t>비상구출문</a:t>
            </a:r>
            <a:r>
              <a:rPr lang="en-US" altLang="ko-KR" sz="1400" dirty="0"/>
              <a:t>(</a:t>
            </a:r>
            <a:r>
              <a:rPr lang="ko-KR" altLang="en-US" sz="1400" dirty="0"/>
              <a:t>위치 </a:t>
            </a:r>
            <a:r>
              <a:rPr lang="en-US" altLang="ko-KR" sz="1400" dirty="0"/>
              <a:t>1)</a:t>
            </a:r>
            <a:r>
              <a:rPr lang="ko-KR" altLang="en-US" sz="1400" dirty="0"/>
              <a:t>을 열고 </a:t>
            </a:r>
            <a:r>
              <a:rPr lang="ko-KR" altLang="en-US" sz="1400" dirty="0" err="1"/>
              <a:t>카에</a:t>
            </a:r>
            <a:r>
              <a:rPr lang="ko-KR" altLang="en-US" sz="1400" dirty="0"/>
              <a:t> 부착된 사다리</a:t>
            </a:r>
            <a:r>
              <a:rPr lang="en-US" altLang="ko-KR" sz="1400" dirty="0"/>
              <a:t>(</a:t>
            </a:r>
            <a:r>
              <a:rPr lang="ko-KR" altLang="en-US" sz="1400" dirty="0"/>
              <a:t>위치 </a:t>
            </a:r>
            <a:r>
              <a:rPr lang="en-US" altLang="ko-KR" sz="1400" dirty="0"/>
              <a:t>a)</a:t>
            </a:r>
            <a:r>
              <a:rPr lang="ko-KR" altLang="en-US" sz="1400" dirty="0"/>
              <a:t>를 당긴 후 카 내부</a:t>
            </a:r>
            <a:r>
              <a:rPr lang="en-US" altLang="ko-KR" sz="1400" dirty="0"/>
              <a:t>(</a:t>
            </a:r>
            <a:r>
              <a:rPr lang="ko-KR" altLang="en-US" sz="1400" dirty="0"/>
              <a:t>위치 </a:t>
            </a:r>
            <a:r>
              <a:rPr lang="en-US" altLang="ko-KR" sz="1400" dirty="0"/>
              <a:t>b)</a:t>
            </a:r>
            <a:r>
              <a:rPr lang="ko-KR" altLang="en-US" sz="1400" dirty="0"/>
              <a:t>로 옮긴다</a:t>
            </a:r>
            <a:r>
              <a:rPr lang="en-US" altLang="ko-KR" sz="1400" dirty="0"/>
              <a:t>.</a:t>
            </a:r>
          </a:p>
          <a:p>
            <a:endParaRPr lang="en-US" altLang="ko-KR" sz="1400" dirty="0"/>
          </a:p>
          <a:p>
            <a:r>
              <a:rPr lang="ko-KR" altLang="en-US" sz="1400" dirty="0"/>
              <a:t>갇힌 사람이 사다리를 타고 올라온다</a:t>
            </a:r>
            <a:r>
              <a:rPr lang="en-US" altLang="ko-KR" sz="1400" dirty="0"/>
              <a:t>.</a:t>
            </a:r>
          </a:p>
          <a:p>
            <a:endParaRPr lang="en-US" altLang="ko-KR" sz="1400" dirty="0"/>
          </a:p>
          <a:p>
            <a:r>
              <a:rPr lang="ko-KR" altLang="en-US" sz="1400" dirty="0"/>
              <a:t>소방관과 갇힌 사람이 열린 </a:t>
            </a:r>
            <a:r>
              <a:rPr lang="ko-KR" altLang="en-US" sz="1400" dirty="0" err="1"/>
              <a:t>승강장문을</a:t>
            </a:r>
            <a:r>
              <a:rPr lang="ko-KR" altLang="en-US" sz="1400" dirty="0"/>
              <a:t> 통해 탈출한다</a:t>
            </a:r>
            <a:r>
              <a:rPr lang="en-US" altLang="ko-KR" sz="1400" dirty="0"/>
              <a:t>. </a:t>
            </a:r>
            <a:r>
              <a:rPr lang="ko-KR" altLang="en-US" sz="1400" dirty="0"/>
              <a:t>필요한 경우</a:t>
            </a:r>
            <a:r>
              <a:rPr lang="en-US" altLang="ko-KR" sz="1400" dirty="0"/>
              <a:t>, </a:t>
            </a:r>
            <a:r>
              <a:rPr lang="ko-KR" altLang="en-US" sz="1400" dirty="0"/>
              <a:t>사다리</a:t>
            </a:r>
            <a:r>
              <a:rPr lang="en-US" altLang="ko-KR" sz="1400" dirty="0"/>
              <a:t>(</a:t>
            </a:r>
            <a:r>
              <a:rPr lang="ko-KR" altLang="en-US" sz="1400" dirty="0"/>
              <a:t>위치 </a:t>
            </a:r>
            <a:r>
              <a:rPr lang="en-US" altLang="ko-KR" sz="1400" dirty="0"/>
              <a:t>c)  </a:t>
            </a:r>
            <a:r>
              <a:rPr lang="ko-KR" altLang="en-US" sz="1400" dirty="0"/>
              <a:t>이용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1881" y="6170860"/>
            <a:ext cx="5208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[ </a:t>
            </a:r>
            <a:r>
              <a:rPr lang="ko-KR" altLang="en-US" sz="1200" dirty="0"/>
              <a:t>그림 </a:t>
            </a:r>
            <a:r>
              <a:rPr lang="en-US" altLang="ko-KR" sz="1200" dirty="0"/>
              <a:t>27.1 - </a:t>
            </a:r>
            <a:r>
              <a:rPr lang="ko-KR" altLang="en-US" sz="1200" dirty="0" err="1"/>
              <a:t>카에</a:t>
            </a:r>
            <a:r>
              <a:rPr lang="ko-KR" altLang="en-US" sz="1200" dirty="0"/>
              <a:t> 부착된 휴대용 사다리를 이용하여 </a:t>
            </a:r>
            <a:r>
              <a:rPr lang="ko-KR" altLang="en-US" sz="1200" dirty="0" err="1"/>
              <a:t>승강로</a:t>
            </a:r>
            <a:r>
              <a:rPr lang="ko-KR" altLang="en-US" sz="1200" dirty="0"/>
              <a:t> 밖으로 구출 </a:t>
            </a:r>
            <a:r>
              <a:rPr lang="en-US" altLang="ko-KR" sz="1200" dirty="0"/>
              <a:t>]</a:t>
            </a:r>
            <a:endParaRPr lang="ko-KR" altLang="en-US" sz="1200" dirty="0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5762435" y="53036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7" name="_x482971608" descr="EMB000009a807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210" y="1060724"/>
            <a:ext cx="2357437" cy="508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9117069" y="1296335"/>
            <a:ext cx="212875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 latinLnBrk="0"/>
            <a:r>
              <a:rPr lang="ko-KR" altLang="en-US" sz="1400" b="1" dirty="0"/>
              <a:t>자체탈출절차</a:t>
            </a:r>
            <a:endParaRPr lang="en-US" altLang="ko-KR" sz="1400" b="1" dirty="0"/>
          </a:p>
          <a:p>
            <a:pPr fontAlgn="base" latinLnBrk="0"/>
            <a:endParaRPr lang="ko-KR" altLang="en-US" sz="1400" dirty="0"/>
          </a:p>
          <a:p>
            <a:pPr fontAlgn="base" latinLnBrk="0"/>
            <a:r>
              <a:rPr lang="ko-KR" altLang="en-US" sz="1400" dirty="0"/>
              <a:t>갇힌 소방관이 캐비닛 문을 열고 캐비닛에 보관된 사다리</a:t>
            </a:r>
            <a:r>
              <a:rPr lang="en-US" altLang="ko-KR" sz="1400" dirty="0"/>
              <a:t>(</a:t>
            </a:r>
            <a:r>
              <a:rPr lang="ko-KR" altLang="en-US" sz="1400" dirty="0"/>
              <a:t>위치 “</a:t>
            </a:r>
            <a:r>
              <a:rPr lang="en-US" altLang="ko-KR" sz="1400" dirty="0"/>
              <a:t>d”)</a:t>
            </a:r>
            <a:r>
              <a:rPr lang="ko-KR" altLang="en-US" sz="1400" dirty="0"/>
              <a:t>를 제거한다</a:t>
            </a:r>
            <a:r>
              <a:rPr lang="en-US" altLang="ko-KR" sz="1400" dirty="0"/>
              <a:t>.</a:t>
            </a:r>
          </a:p>
          <a:p>
            <a:pPr fontAlgn="base" latinLnBrk="0"/>
            <a:endParaRPr lang="ko-KR" altLang="en-US" sz="1400" dirty="0"/>
          </a:p>
          <a:p>
            <a:pPr fontAlgn="base" latinLnBrk="0"/>
            <a:r>
              <a:rPr lang="ko-KR" altLang="en-US" sz="1400" dirty="0"/>
              <a:t>갇힌 소방관이 </a:t>
            </a:r>
            <a:r>
              <a:rPr lang="ko-KR" altLang="en-US" sz="1400" dirty="0" err="1"/>
              <a:t>비상구출문</a:t>
            </a:r>
            <a:r>
              <a:rPr lang="en-US" altLang="ko-KR" sz="1400" dirty="0"/>
              <a:t>(</a:t>
            </a:r>
            <a:r>
              <a:rPr lang="ko-KR" altLang="en-US" sz="1400" dirty="0"/>
              <a:t>위치 </a:t>
            </a:r>
            <a:r>
              <a:rPr lang="en-US" altLang="ko-KR" sz="1400" dirty="0"/>
              <a:t>1)</a:t>
            </a:r>
            <a:r>
              <a:rPr lang="ko-KR" altLang="en-US" sz="1400" dirty="0"/>
              <a:t>을 연다</a:t>
            </a:r>
            <a:r>
              <a:rPr lang="en-US" altLang="ko-KR" sz="1400" dirty="0"/>
              <a:t>.</a:t>
            </a:r>
          </a:p>
          <a:p>
            <a:pPr fontAlgn="base" latinLnBrk="0"/>
            <a:endParaRPr lang="ko-KR" altLang="en-US" sz="1400" dirty="0"/>
          </a:p>
          <a:p>
            <a:pPr fontAlgn="base" latinLnBrk="0"/>
            <a:r>
              <a:rPr lang="ko-KR" altLang="en-US" sz="1400" dirty="0"/>
              <a:t>갇힌 소방관이 사다리</a:t>
            </a:r>
            <a:r>
              <a:rPr lang="en-US" altLang="ko-KR" sz="1400" dirty="0"/>
              <a:t>(</a:t>
            </a:r>
            <a:r>
              <a:rPr lang="ko-KR" altLang="en-US" sz="1400" dirty="0"/>
              <a:t>위치 “</a:t>
            </a:r>
            <a:r>
              <a:rPr lang="en-US" altLang="ko-KR" sz="1400" dirty="0"/>
              <a:t>b”)</a:t>
            </a:r>
            <a:r>
              <a:rPr lang="ko-KR" altLang="en-US" sz="1400" dirty="0"/>
              <a:t>를 이용하여 카 지붕에 올라온다</a:t>
            </a:r>
            <a:r>
              <a:rPr lang="en-US" altLang="ko-KR" sz="1400" dirty="0"/>
              <a:t>.</a:t>
            </a:r>
          </a:p>
          <a:p>
            <a:pPr fontAlgn="base" latinLnBrk="0"/>
            <a:endParaRPr lang="ko-KR" altLang="en-US" sz="1400" dirty="0"/>
          </a:p>
          <a:p>
            <a:pPr fontAlgn="base" latinLnBrk="0"/>
            <a:r>
              <a:rPr lang="ko-KR" altLang="en-US" sz="1400" dirty="0"/>
              <a:t>갇힌 소방관이 </a:t>
            </a:r>
            <a:r>
              <a:rPr lang="ko-KR" altLang="en-US" sz="1400" dirty="0" err="1"/>
              <a:t>승강로</a:t>
            </a:r>
            <a:r>
              <a:rPr lang="ko-KR" altLang="en-US" sz="1400" dirty="0"/>
              <a:t> 내부의 </a:t>
            </a:r>
            <a:r>
              <a:rPr lang="ko-KR" altLang="en-US" sz="1400" dirty="0" err="1"/>
              <a:t>승강장문</a:t>
            </a:r>
            <a:r>
              <a:rPr lang="ko-KR" altLang="en-US" sz="1400" dirty="0"/>
              <a:t> 잠금을 해제하기 위해 사다리</a:t>
            </a:r>
            <a:r>
              <a:rPr lang="en-US" altLang="ko-KR" sz="1400" dirty="0"/>
              <a:t>(</a:t>
            </a:r>
            <a:r>
              <a:rPr lang="ko-KR" altLang="en-US" sz="1400" dirty="0"/>
              <a:t>위치 “</a:t>
            </a:r>
            <a:r>
              <a:rPr lang="en-US" altLang="ko-KR" sz="1400" dirty="0"/>
              <a:t>c”)</a:t>
            </a:r>
            <a:r>
              <a:rPr lang="ko-KR" altLang="en-US" sz="1400" dirty="0"/>
              <a:t>를 이용</a:t>
            </a:r>
            <a:r>
              <a:rPr lang="en-US" altLang="ko-KR" sz="1400" dirty="0"/>
              <a:t>(</a:t>
            </a:r>
            <a:r>
              <a:rPr lang="ko-KR" altLang="en-US" sz="1400" dirty="0"/>
              <a:t>필요한 경우</a:t>
            </a:r>
            <a:r>
              <a:rPr lang="en-US" altLang="ko-KR" sz="1400" dirty="0"/>
              <a:t>)</a:t>
            </a:r>
            <a:r>
              <a:rPr lang="ko-KR" altLang="en-US" sz="1400" dirty="0"/>
              <a:t>하고 탈출한다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498375" y="6184508"/>
            <a:ext cx="54024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[</a:t>
            </a:r>
            <a:r>
              <a:rPr lang="ko-KR" altLang="en-US" sz="1200" dirty="0"/>
              <a:t>그림 </a:t>
            </a:r>
            <a:r>
              <a:rPr lang="en-US" altLang="ko-KR" sz="1200" dirty="0"/>
              <a:t>27.3 - </a:t>
            </a:r>
            <a:r>
              <a:rPr lang="ko-KR" altLang="en-US" sz="1200" dirty="0"/>
              <a:t>카 내부 캐비닛에 보관된 휴대용 사다리를 이용한 자체 탈출</a:t>
            </a:r>
            <a:r>
              <a:rPr lang="en-US" altLang="ko-KR" sz="1200" dirty="0"/>
              <a:t>]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888472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812530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/>
                </a:solidFill>
              </a:rPr>
              <a:t>안전라인 차단 시 사용자의 별도 비상호출신호 입력 없이도 </a:t>
            </a:r>
            <a:endParaRPr lang="en-US" altLang="ko-KR" b="1" dirty="0">
              <a:solidFill>
                <a:schemeClr val="bg1"/>
              </a:solidFill>
            </a:endParaRPr>
          </a:p>
          <a:p>
            <a:pPr lvl="0" fontAlgn="base">
              <a:lnSpc>
                <a:spcPct val="13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                               </a:t>
            </a:r>
            <a:r>
              <a:rPr lang="ko-KR" altLang="en-US" b="1" dirty="0"/>
              <a:t>자동으로</a:t>
            </a:r>
            <a:r>
              <a:rPr lang="ko-KR" altLang="en-US" b="1" dirty="0">
                <a:solidFill>
                  <a:srgbClr val="0000FF"/>
                </a:solidFill>
              </a:rPr>
              <a:t> </a:t>
            </a:r>
            <a:r>
              <a:rPr lang="ko-KR" altLang="en-US" b="1" dirty="0"/>
              <a:t>비상호출</a:t>
            </a:r>
            <a:r>
              <a:rPr lang="ko-KR" altLang="en-US" b="1" dirty="0">
                <a:solidFill>
                  <a:schemeClr val="bg1"/>
                </a:solidFill>
              </a:rPr>
              <a:t>이 작동해야 하는지 여부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80233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13. </a:t>
            </a:r>
            <a:r>
              <a:rPr lang="ko-KR" altLang="en-US" sz="3000" dirty="0" err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안전라인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차단 시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비상통화장치 작동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</p:spTree>
    <p:extLst>
      <p:ext uri="{BB962C8B-B14F-4D97-AF65-F5344CB8AC3E}">
        <p14:creationId xmlns:p14="http://schemas.microsoft.com/office/powerpoint/2010/main" val="11352435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80233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13.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안전라인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차단 시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비상통화장치 작동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465358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14] </a:t>
            </a:r>
            <a:r>
              <a:rPr lang="ko-KR" altLang="en-US" sz="1600" b="1" dirty="0">
                <a:solidFill>
                  <a:prstClr val="black"/>
                </a:solidFill>
              </a:rPr>
              <a:t>비상통화장치 안전기준</a:t>
            </a:r>
            <a:endParaRPr lang="en-US" altLang="ko-KR" sz="1600" b="1" dirty="0">
              <a:solidFill>
                <a:prstClr val="black"/>
              </a:solidFill>
            </a:endParaRP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r>
              <a:rPr lang="en-US" altLang="ko-KR" b="1" dirty="0"/>
              <a:t>5.2.2</a:t>
            </a:r>
            <a:r>
              <a:rPr lang="en-US" altLang="ko-KR" dirty="0"/>
              <a:t> </a:t>
            </a:r>
            <a:r>
              <a:rPr lang="ko-KR" altLang="en-US" dirty="0"/>
              <a:t>전기 인터페이스</a:t>
            </a:r>
            <a:endParaRPr lang="en-US" altLang="ko-KR" dirty="0"/>
          </a:p>
          <a:p>
            <a:pPr fontAlgn="base"/>
            <a:r>
              <a:rPr lang="en-US" altLang="ko-KR" dirty="0" err="1"/>
              <a:t>비상통화시스템과</a:t>
            </a:r>
            <a:r>
              <a:rPr lang="en-US" altLang="ko-KR" dirty="0"/>
              <a:t> </a:t>
            </a:r>
            <a:r>
              <a:rPr lang="en-US" altLang="ko-KR" dirty="0" err="1"/>
              <a:t>엘리베이터</a:t>
            </a:r>
            <a:r>
              <a:rPr lang="en-US" altLang="ko-KR" dirty="0"/>
              <a:t> </a:t>
            </a:r>
            <a:r>
              <a:rPr lang="en-US" altLang="ko-KR" dirty="0" err="1"/>
              <a:t>안전회로의</a:t>
            </a:r>
            <a:r>
              <a:rPr lang="en-US" altLang="ko-KR" dirty="0"/>
              <a:t> </a:t>
            </a:r>
            <a:r>
              <a:rPr lang="en-US" altLang="ko-KR" dirty="0" err="1"/>
              <a:t>전기적</a:t>
            </a:r>
            <a:r>
              <a:rPr lang="en-US" altLang="ko-KR" dirty="0"/>
              <a:t> </a:t>
            </a:r>
            <a:r>
              <a:rPr lang="en-US" altLang="ko-KR" dirty="0" err="1"/>
              <a:t>연결은</a:t>
            </a:r>
            <a:r>
              <a:rPr lang="en-US" altLang="ko-KR" dirty="0"/>
              <a:t> </a:t>
            </a:r>
            <a:r>
              <a:rPr lang="en-US" altLang="ko-KR" dirty="0" err="1"/>
              <a:t>별표</a:t>
            </a:r>
            <a:r>
              <a:rPr lang="en-US" altLang="ko-KR" dirty="0"/>
              <a:t> 22의 14.3.2.1 및 15.2.1.2의 </a:t>
            </a:r>
            <a:r>
              <a:rPr lang="en-US" altLang="ko-KR" dirty="0" err="1"/>
              <a:t>기준을</a:t>
            </a:r>
            <a:r>
              <a:rPr lang="en-US" altLang="ko-KR" dirty="0"/>
              <a:t> </a:t>
            </a:r>
            <a:r>
              <a:rPr lang="en-US" altLang="ko-KR" dirty="0" err="1"/>
              <a:t>만족해야</a:t>
            </a:r>
            <a:r>
              <a:rPr lang="en-US" altLang="ko-KR" dirty="0"/>
              <a:t> </a:t>
            </a:r>
            <a:r>
              <a:rPr lang="en-US" altLang="ko-KR" dirty="0" err="1"/>
              <a:t>한다</a:t>
            </a:r>
            <a:r>
              <a:rPr lang="en-US" altLang="ko-KR" dirty="0"/>
              <a:t>.</a:t>
            </a:r>
          </a:p>
          <a:p>
            <a:pPr fontAlgn="base"/>
            <a:endParaRPr lang="en-US" altLang="ko-KR" dirty="0"/>
          </a:p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 </a:t>
            </a:r>
            <a:r>
              <a:rPr lang="ko-KR" altLang="en-US" sz="1600" b="1" dirty="0">
                <a:solidFill>
                  <a:prstClr val="black"/>
                </a:solidFill>
              </a:rPr>
              <a:t>엘리베이터 안전기준 </a:t>
            </a: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/>
              <a:t>14.3.1.3 </a:t>
            </a:r>
            <a:r>
              <a:rPr lang="en-US" altLang="ko-KR" dirty="0"/>
              <a:t>14.3.1.1</a:t>
            </a:r>
            <a:r>
              <a:rPr lang="ko-KR" altLang="en-US" dirty="0"/>
              <a:t>에서 기술된 주 </a:t>
            </a:r>
            <a:r>
              <a:rPr lang="ko-KR" altLang="en-US" dirty="0" err="1"/>
              <a:t>접촉기</a:t>
            </a:r>
            <a:r>
              <a:rPr lang="ko-KR" altLang="en-US" dirty="0"/>
              <a:t> 및 </a:t>
            </a:r>
            <a:r>
              <a:rPr lang="en-US" altLang="ko-KR" dirty="0"/>
              <a:t>14.3.1.2</a:t>
            </a:r>
            <a:r>
              <a:rPr lang="ko-KR" altLang="en-US" dirty="0"/>
              <a:t>에서 기술된 </a:t>
            </a:r>
            <a:r>
              <a:rPr lang="ko-KR" altLang="en-US" dirty="0" err="1"/>
              <a:t>접촉기</a:t>
            </a:r>
            <a:r>
              <a:rPr lang="en-US" altLang="ko-KR" dirty="0"/>
              <a:t>-</a:t>
            </a:r>
            <a:r>
              <a:rPr lang="ko-KR" altLang="en-US" dirty="0" err="1"/>
              <a:t>계전기와</a:t>
            </a:r>
            <a:r>
              <a:rPr lang="ko-KR" altLang="en-US" dirty="0"/>
              <a:t> </a:t>
            </a:r>
            <a:r>
              <a:rPr lang="ko-KR" altLang="en-US" dirty="0" err="1"/>
              <a:t>계전기</a:t>
            </a:r>
            <a:r>
              <a:rPr lang="ko-KR" altLang="en-US" dirty="0"/>
              <a:t> 및 </a:t>
            </a:r>
            <a:r>
              <a:rPr lang="en-US" altLang="ko-KR" dirty="0"/>
              <a:t>13.2.2.2.3</a:t>
            </a:r>
            <a:r>
              <a:rPr lang="ko-KR" altLang="en-US" dirty="0"/>
              <a:t>에    따른 브레이크에 전류를 차단하는 전기 장치는 </a:t>
            </a:r>
            <a:r>
              <a:rPr lang="en-US" altLang="ko-KR" dirty="0"/>
              <a:t>15.1.2</a:t>
            </a:r>
            <a:r>
              <a:rPr lang="ko-KR" altLang="en-US" dirty="0"/>
              <a:t>바</a:t>
            </a:r>
            <a:r>
              <a:rPr lang="en-US" altLang="ko-KR" dirty="0"/>
              <a:t>)</a:t>
            </a:r>
            <a:r>
              <a:rPr lang="ko-KR" altLang="en-US" dirty="0"/>
              <a:t>사</a:t>
            </a:r>
            <a:r>
              <a:rPr lang="en-US" altLang="ko-KR" dirty="0"/>
              <a:t>)</a:t>
            </a:r>
            <a:r>
              <a:rPr lang="ko-KR" altLang="en-US" dirty="0"/>
              <a:t>아</a:t>
            </a:r>
            <a:r>
              <a:rPr lang="en-US" altLang="ko-KR" dirty="0"/>
              <a:t>)</a:t>
            </a:r>
            <a:r>
              <a:rPr lang="ko-KR" altLang="en-US" dirty="0"/>
              <a:t>자</a:t>
            </a:r>
            <a:r>
              <a:rPr lang="en-US" altLang="ko-KR" dirty="0"/>
              <a:t>)</a:t>
            </a:r>
            <a:r>
              <a:rPr lang="ko-KR" altLang="en-US" dirty="0"/>
              <a:t>에 적합하기 위해 취해진 장치에서        다음과 같아야 한다</a:t>
            </a:r>
            <a:r>
              <a:rPr lang="en-US" altLang="ko-KR" dirty="0"/>
              <a:t>. </a:t>
            </a:r>
          </a:p>
          <a:p>
            <a:pPr fontAlgn="base"/>
            <a:r>
              <a:rPr lang="ko-KR" altLang="en-US" dirty="0"/>
              <a:t>가</a:t>
            </a:r>
            <a:r>
              <a:rPr lang="en-US" altLang="ko-KR" dirty="0"/>
              <a:t>) </a:t>
            </a:r>
            <a:r>
              <a:rPr lang="ko-KR" altLang="en-US" dirty="0"/>
              <a:t>주 </a:t>
            </a:r>
            <a:r>
              <a:rPr lang="ko-KR" altLang="en-US" dirty="0" err="1"/>
              <a:t>접촉기의</a:t>
            </a:r>
            <a:r>
              <a:rPr lang="ko-KR" altLang="en-US" dirty="0"/>
              <a:t> 보조 접점은 </a:t>
            </a:r>
            <a:r>
              <a:rPr lang="en-US" altLang="ko-KR" dirty="0"/>
              <a:t>KS C IEC 60947-5-1</a:t>
            </a:r>
            <a:r>
              <a:rPr lang="ko-KR" altLang="en-US" dirty="0"/>
              <a:t>의 부속서 </a:t>
            </a:r>
            <a:r>
              <a:rPr lang="en-US" altLang="ko-KR" dirty="0"/>
              <a:t>L</a:t>
            </a:r>
            <a:r>
              <a:rPr lang="ko-KR" altLang="en-US" dirty="0"/>
              <a:t>에 따라 접점에 기계적으로 연결되어야 한다</a:t>
            </a:r>
            <a:r>
              <a:rPr lang="en-US" altLang="ko-KR" dirty="0"/>
              <a:t>.</a:t>
            </a:r>
          </a:p>
          <a:p>
            <a:pPr fontAlgn="base"/>
            <a:r>
              <a:rPr lang="ko-KR" altLang="en-US" dirty="0"/>
              <a:t>나</a:t>
            </a:r>
            <a:r>
              <a:rPr lang="en-US" altLang="ko-KR" dirty="0"/>
              <a:t>) </a:t>
            </a:r>
            <a:r>
              <a:rPr lang="ko-KR" altLang="en-US" dirty="0"/>
              <a:t>릴레이</a:t>
            </a:r>
            <a:r>
              <a:rPr lang="en-US" altLang="ko-KR" dirty="0"/>
              <a:t>-</a:t>
            </a:r>
            <a:r>
              <a:rPr lang="ko-KR" altLang="en-US" dirty="0" err="1"/>
              <a:t>접촉기는</a:t>
            </a:r>
            <a:r>
              <a:rPr lang="ko-KR" altLang="en-US" dirty="0"/>
              <a:t> </a:t>
            </a:r>
            <a:r>
              <a:rPr lang="en-US" altLang="ko-KR" dirty="0"/>
              <a:t>KS C IEC 60947-5-1</a:t>
            </a:r>
            <a:r>
              <a:rPr lang="ko-KR" altLang="en-US" dirty="0"/>
              <a:t>의 부속서 </a:t>
            </a:r>
            <a:r>
              <a:rPr lang="en-US" altLang="ko-KR" dirty="0"/>
              <a:t>L</a:t>
            </a:r>
            <a:r>
              <a:rPr lang="ko-KR" altLang="en-US" dirty="0"/>
              <a:t>에 적합해야 한다</a:t>
            </a:r>
            <a:r>
              <a:rPr lang="en-US" altLang="ko-KR" dirty="0"/>
              <a:t>.</a:t>
            </a:r>
          </a:p>
          <a:p>
            <a:pPr fontAlgn="base"/>
            <a:r>
              <a:rPr lang="ko-KR" altLang="en-US" dirty="0"/>
              <a:t>다</a:t>
            </a:r>
            <a:r>
              <a:rPr lang="en-US" altLang="ko-KR" dirty="0"/>
              <a:t>) </a:t>
            </a:r>
            <a:r>
              <a:rPr lang="ko-KR" altLang="en-US" dirty="0"/>
              <a:t>릴레이는 </a:t>
            </a:r>
            <a:r>
              <a:rPr lang="en-US" altLang="ko-KR" dirty="0"/>
              <a:t>IEC 61810-3</a:t>
            </a:r>
            <a:r>
              <a:rPr lang="ko-KR" altLang="en-US" dirty="0"/>
              <a:t>에 적합해야 하고</a:t>
            </a:r>
            <a:r>
              <a:rPr lang="en-US" altLang="ko-KR" dirty="0"/>
              <a:t>, </a:t>
            </a:r>
            <a:r>
              <a:rPr lang="ko-KR" altLang="en-US" dirty="0"/>
              <a:t>모든 </a:t>
            </a:r>
            <a:r>
              <a:rPr lang="ko-KR" altLang="en-US" dirty="0" err="1"/>
              <a:t>메이크</a:t>
            </a:r>
            <a:r>
              <a:rPr lang="ko-KR" altLang="en-US" dirty="0"/>
              <a:t> 접점</a:t>
            </a:r>
            <a:r>
              <a:rPr lang="en-US" altLang="ko-KR" dirty="0"/>
              <a:t>(A</a:t>
            </a:r>
            <a:r>
              <a:rPr lang="ko-KR" altLang="en-US" dirty="0"/>
              <a:t>접점</a:t>
            </a:r>
            <a:r>
              <a:rPr lang="en-US" altLang="ko-KR" dirty="0"/>
              <a:t>)</a:t>
            </a:r>
            <a:r>
              <a:rPr lang="ko-KR" altLang="en-US" dirty="0"/>
              <a:t>과 브레이크 접점</a:t>
            </a:r>
            <a:r>
              <a:rPr lang="en-US" altLang="ko-KR" dirty="0"/>
              <a:t>(B</a:t>
            </a:r>
            <a:r>
              <a:rPr lang="ko-KR" altLang="en-US" dirty="0"/>
              <a:t>접점</a:t>
            </a:r>
            <a:r>
              <a:rPr lang="en-US" altLang="ko-KR" dirty="0"/>
              <a:t>)</a:t>
            </a:r>
            <a:r>
              <a:rPr lang="ko-KR" altLang="en-US" dirty="0"/>
              <a:t>이 동시에 닫히지 않도록 보장해야 한다</a:t>
            </a:r>
            <a:r>
              <a:rPr lang="en-US" altLang="ko-KR" dirty="0"/>
              <a:t>.</a:t>
            </a:r>
            <a:r>
              <a:rPr lang="ko-KR" altLang="en-US" dirty="0"/>
              <a:t>  </a:t>
            </a:r>
            <a:endParaRPr lang="en-US" altLang="ko-KR" b="1" dirty="0"/>
          </a:p>
          <a:p>
            <a:pPr fontAlgn="base"/>
            <a:r>
              <a:rPr lang="en-US" altLang="ko-KR" b="1" dirty="0"/>
              <a:t>14.3.2.1</a:t>
            </a:r>
            <a:r>
              <a:rPr lang="en-US" altLang="ko-KR" dirty="0"/>
              <a:t> 14.3.1.2</a:t>
            </a:r>
            <a:r>
              <a:rPr lang="ko-KR" altLang="en-US" dirty="0"/>
              <a:t>에 따른 릴레이</a:t>
            </a:r>
            <a:r>
              <a:rPr lang="en-US" altLang="ko-KR" dirty="0"/>
              <a:t>-</a:t>
            </a:r>
            <a:r>
              <a:rPr lang="ko-KR" altLang="en-US" dirty="0" err="1"/>
              <a:t>접촉기</a:t>
            </a:r>
            <a:r>
              <a:rPr lang="ko-KR" altLang="en-US" dirty="0"/>
              <a:t> 또는 릴레이가 사용될 때 </a:t>
            </a:r>
            <a:r>
              <a:rPr lang="en-US" altLang="ko-KR" dirty="0"/>
              <a:t>14.3.1.3</a:t>
            </a:r>
            <a:r>
              <a:rPr lang="ko-KR" altLang="en-US" dirty="0"/>
              <a:t>의 규정이 적용되어야 한다</a:t>
            </a:r>
            <a:r>
              <a:rPr lang="en-US" altLang="ko-KR" dirty="0"/>
              <a:t>.</a:t>
            </a:r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011326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80233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13.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안전라인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차단 시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비상통화장치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작동 관련</a:t>
            </a: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4498" y="1662591"/>
            <a:ext cx="11191699" cy="39703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57188" indent="-357188" fontAlgn="base"/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14] </a:t>
            </a:r>
            <a:r>
              <a:rPr lang="ko-KR" altLang="en-US" sz="1600" b="1" dirty="0">
                <a:solidFill>
                  <a:prstClr val="black"/>
                </a:solidFill>
              </a:rPr>
              <a:t>비상통화장치 안전기준</a:t>
            </a:r>
            <a:endParaRPr lang="en-US" altLang="ko-KR" sz="1600" b="1" dirty="0">
              <a:solidFill>
                <a:prstClr val="black"/>
              </a:solidFill>
            </a:endParaRPr>
          </a:p>
          <a:p>
            <a:pPr marL="357188" indent="-357188" fontAlgn="base"/>
            <a:endParaRPr lang="en-US" altLang="ko-KR" b="1" dirty="0"/>
          </a:p>
          <a:p>
            <a:pPr marL="357188" indent="-357188" fontAlgn="base"/>
            <a:r>
              <a:rPr lang="en-US" altLang="ko-KR" b="1" dirty="0"/>
              <a:t>15.1.2</a:t>
            </a:r>
            <a:r>
              <a:rPr lang="en-US" altLang="ko-KR" dirty="0"/>
              <a:t> </a:t>
            </a:r>
            <a:r>
              <a:rPr lang="ko-KR" altLang="en-US" dirty="0"/>
              <a:t>예상되는 고장                       </a:t>
            </a:r>
            <a:endParaRPr lang="en-US" altLang="ko-KR" dirty="0"/>
          </a:p>
          <a:p>
            <a:pPr marL="357188" indent="-357188" fontAlgn="base"/>
            <a:r>
              <a:rPr lang="ko-KR" altLang="en-US" dirty="0"/>
              <a:t>바</a:t>
            </a:r>
            <a:r>
              <a:rPr lang="en-US" altLang="ko-KR" dirty="0"/>
              <a:t>) </a:t>
            </a:r>
            <a:r>
              <a:rPr lang="ko-KR" altLang="en-US" dirty="0" err="1"/>
              <a:t>접촉기</a:t>
            </a:r>
            <a:r>
              <a:rPr lang="ko-KR" altLang="en-US" dirty="0"/>
              <a:t> 또는 릴레이의 움직이는 </a:t>
            </a:r>
            <a:r>
              <a:rPr lang="ko-KR" altLang="en-US" dirty="0" err="1"/>
              <a:t>전기자의</a:t>
            </a:r>
            <a:r>
              <a:rPr lang="ko-KR" altLang="en-US" dirty="0"/>
              <a:t> 인력 부재 또는 불완전한 인력</a:t>
            </a:r>
            <a:endParaRPr lang="en-US" altLang="ko-KR" dirty="0"/>
          </a:p>
          <a:p>
            <a:pPr marL="357188" indent="-357188" fontAlgn="base"/>
            <a:r>
              <a:rPr lang="ko-KR" altLang="en-US" dirty="0"/>
              <a:t>사</a:t>
            </a:r>
            <a:r>
              <a:rPr lang="en-US" altLang="ko-KR" dirty="0"/>
              <a:t>) </a:t>
            </a:r>
            <a:r>
              <a:rPr lang="ko-KR" altLang="en-US" dirty="0" err="1"/>
              <a:t>접촉기</a:t>
            </a:r>
            <a:r>
              <a:rPr lang="ko-KR" altLang="en-US" dirty="0"/>
              <a:t> 또는 릴레이의 움직이는 </a:t>
            </a:r>
            <a:r>
              <a:rPr lang="ko-KR" altLang="en-US" dirty="0" err="1"/>
              <a:t>전기자의</a:t>
            </a:r>
            <a:r>
              <a:rPr lang="ko-KR" altLang="en-US" dirty="0"/>
              <a:t> </a:t>
            </a:r>
            <a:r>
              <a:rPr lang="ko-KR" altLang="en-US" dirty="0" err="1"/>
              <a:t>융착</a:t>
            </a:r>
            <a:endParaRPr lang="en-US" altLang="ko-KR" dirty="0"/>
          </a:p>
          <a:p>
            <a:pPr marL="357188" indent="-357188" fontAlgn="base"/>
            <a:r>
              <a:rPr lang="ko-KR" altLang="en-US" dirty="0"/>
              <a:t>아</a:t>
            </a:r>
            <a:r>
              <a:rPr lang="en-US" altLang="ko-KR" dirty="0"/>
              <a:t>) </a:t>
            </a:r>
            <a:r>
              <a:rPr lang="ko-KR" altLang="en-US" dirty="0"/>
              <a:t>접점의 개로 불능</a:t>
            </a:r>
            <a:endParaRPr lang="en-US" altLang="ko-KR" dirty="0"/>
          </a:p>
          <a:p>
            <a:pPr marL="357188" indent="-357188" fontAlgn="base"/>
            <a:r>
              <a:rPr lang="ko-KR" altLang="en-US" dirty="0"/>
              <a:t>자</a:t>
            </a:r>
            <a:r>
              <a:rPr lang="en-US" altLang="ko-KR" dirty="0"/>
              <a:t>)</a:t>
            </a:r>
            <a:r>
              <a:rPr lang="ko-KR" altLang="en-US" dirty="0"/>
              <a:t> 접점의 패로 불능</a:t>
            </a:r>
          </a:p>
          <a:p>
            <a:pPr marL="357188" indent="-357188" fontAlgn="base"/>
            <a:r>
              <a:rPr lang="en-US" altLang="ko-KR" b="1" dirty="0"/>
              <a:t>15.2.1.2</a:t>
            </a:r>
            <a:r>
              <a:rPr lang="en-US" altLang="ko-KR" dirty="0"/>
              <a:t> </a:t>
            </a:r>
            <a:r>
              <a:rPr lang="ko-KR" altLang="en-US" dirty="0"/>
              <a:t>이 기준에서 적용된</a:t>
            </a:r>
            <a:r>
              <a:rPr lang="en-US" altLang="ko-KR" dirty="0"/>
              <a:t>(16.1.4,16.1.5,16.1.6</a:t>
            </a:r>
            <a:r>
              <a:rPr lang="ko-KR" altLang="en-US" dirty="0"/>
              <a:t>및</a:t>
            </a:r>
            <a:r>
              <a:rPr lang="en-US" altLang="ko-KR" dirty="0"/>
              <a:t>16.1.8</a:t>
            </a:r>
            <a:r>
              <a:rPr lang="ko-KR" altLang="en-US" dirty="0"/>
              <a:t>참조</a:t>
            </a:r>
            <a:r>
              <a:rPr lang="en-US" altLang="ko-KR" dirty="0"/>
              <a:t>)     </a:t>
            </a:r>
          </a:p>
          <a:p>
            <a:pPr marL="357188" indent="-357188" fontAlgn="base"/>
            <a:r>
              <a:rPr lang="ko-KR" altLang="en-US" dirty="0"/>
              <a:t>사항을 제외하고는</a:t>
            </a:r>
            <a:r>
              <a:rPr lang="en-US" altLang="ko-KR" dirty="0"/>
              <a:t>, </a:t>
            </a:r>
            <a:r>
              <a:rPr lang="ko-KR" altLang="en-US" dirty="0"/>
              <a:t>전기설비는 전기안전장치와 병렬로 연결되지 않아야 한다</a:t>
            </a:r>
            <a:r>
              <a:rPr lang="en-US" altLang="ko-KR" dirty="0"/>
              <a:t>.</a:t>
            </a:r>
          </a:p>
          <a:p>
            <a:pPr marL="357188" indent="-357188" fontAlgn="base"/>
            <a:r>
              <a:rPr lang="en-US" altLang="ko-KR" b="1" dirty="0"/>
              <a:t>16.</a:t>
            </a:r>
            <a:r>
              <a:rPr lang="en-US" altLang="ko-KR" dirty="0"/>
              <a:t> </a:t>
            </a:r>
            <a:r>
              <a:rPr lang="ko-KR" altLang="en-US" dirty="0"/>
              <a:t>제어</a:t>
            </a:r>
            <a:r>
              <a:rPr lang="en-US" altLang="ko-KR" dirty="0"/>
              <a:t>-</a:t>
            </a:r>
            <a:r>
              <a:rPr lang="ko-KR" altLang="en-US" dirty="0"/>
              <a:t>파이널 </a:t>
            </a:r>
            <a:r>
              <a:rPr lang="ko-KR" altLang="en-US" dirty="0" err="1"/>
              <a:t>리미트</a:t>
            </a:r>
            <a:r>
              <a:rPr lang="ko-KR" altLang="en-US" dirty="0"/>
              <a:t> 스위치 </a:t>
            </a:r>
            <a:r>
              <a:rPr lang="en-US" altLang="ko-KR" dirty="0"/>
              <a:t>–</a:t>
            </a:r>
            <a:r>
              <a:rPr lang="ko-KR" altLang="en-US" dirty="0"/>
              <a:t> 우선순위</a:t>
            </a:r>
            <a:endParaRPr lang="en-US" altLang="ko-KR" dirty="0"/>
          </a:p>
          <a:p>
            <a:pPr marL="357188" indent="-357188" fontAlgn="base"/>
            <a:r>
              <a:rPr lang="en-US" altLang="ko-KR" b="1" dirty="0"/>
              <a:t>16.1.4</a:t>
            </a:r>
            <a:r>
              <a:rPr lang="en-US" altLang="ko-KR" dirty="0"/>
              <a:t> </a:t>
            </a:r>
            <a:r>
              <a:rPr lang="ko-KR" altLang="en-US" dirty="0"/>
              <a:t>문이 닫히지 않거나 잠기지 않은 상태에서 착상</a:t>
            </a:r>
            <a:r>
              <a:rPr lang="en-US" altLang="ko-KR" dirty="0"/>
              <a:t>, </a:t>
            </a:r>
            <a:r>
              <a:rPr lang="ko-KR" altLang="en-US" dirty="0" err="1"/>
              <a:t>재착상</a:t>
            </a:r>
            <a:r>
              <a:rPr lang="en-US" altLang="ko-KR" dirty="0"/>
              <a:t>, </a:t>
            </a:r>
            <a:r>
              <a:rPr lang="ko-KR" altLang="en-US" dirty="0" err="1"/>
              <a:t>예비운전</a:t>
            </a:r>
            <a:r>
              <a:rPr lang="ko-KR" altLang="en-US" dirty="0"/>
              <a:t> 제어</a:t>
            </a:r>
            <a:endParaRPr lang="en-US" altLang="ko-KR" dirty="0"/>
          </a:p>
          <a:p>
            <a:pPr marL="357188" indent="-357188" fontAlgn="base"/>
            <a:r>
              <a:rPr lang="en-US" altLang="ko-KR" b="1" dirty="0"/>
              <a:t>16.1.5</a:t>
            </a:r>
            <a:r>
              <a:rPr lang="en-US" altLang="ko-KR" dirty="0"/>
              <a:t> </a:t>
            </a:r>
            <a:r>
              <a:rPr lang="ko-KR" altLang="en-US" dirty="0" err="1"/>
              <a:t>점검운전</a:t>
            </a:r>
            <a:r>
              <a:rPr lang="ko-KR" altLang="en-US" dirty="0"/>
              <a:t> 제어</a:t>
            </a:r>
            <a:endParaRPr lang="en-US" altLang="ko-KR" dirty="0"/>
          </a:p>
          <a:p>
            <a:pPr marL="357188" indent="-357188" fontAlgn="base"/>
            <a:r>
              <a:rPr lang="en-US" altLang="ko-KR" b="1" dirty="0"/>
              <a:t>16.1.6</a:t>
            </a:r>
            <a:r>
              <a:rPr lang="en-US" altLang="ko-KR" dirty="0"/>
              <a:t> </a:t>
            </a:r>
            <a:r>
              <a:rPr lang="ko-KR" altLang="en-US" dirty="0"/>
              <a:t>전기적 </a:t>
            </a:r>
            <a:r>
              <a:rPr lang="ko-KR" altLang="en-US" dirty="0" err="1"/>
              <a:t>비상운전</a:t>
            </a:r>
            <a:r>
              <a:rPr lang="ko-KR" altLang="en-US" dirty="0"/>
              <a:t> 제어</a:t>
            </a:r>
            <a:endParaRPr lang="en-US" altLang="ko-KR" dirty="0"/>
          </a:p>
          <a:p>
            <a:pPr marL="357188" indent="-357188" fontAlgn="base"/>
            <a:r>
              <a:rPr lang="en-US" altLang="ko-KR" b="1" dirty="0"/>
              <a:t>16.1.8</a:t>
            </a:r>
            <a:r>
              <a:rPr lang="en-US" altLang="ko-KR" dirty="0"/>
              <a:t> </a:t>
            </a:r>
            <a:r>
              <a:rPr lang="ko-KR" altLang="en-US" dirty="0" err="1"/>
              <a:t>승강장문</a:t>
            </a:r>
            <a:r>
              <a:rPr lang="ko-KR" altLang="en-US" dirty="0"/>
              <a:t> 및 </a:t>
            </a:r>
            <a:r>
              <a:rPr lang="ko-KR" altLang="en-US" dirty="0" err="1"/>
              <a:t>카문의</a:t>
            </a:r>
            <a:r>
              <a:rPr lang="ko-KR" altLang="en-US" dirty="0"/>
              <a:t> 바이패스</a:t>
            </a:r>
            <a:r>
              <a:rPr lang="en-US" altLang="ko-KR" dirty="0"/>
              <a:t>(bypass) </a:t>
            </a:r>
            <a:r>
              <a:rPr lang="ko-KR" altLang="en-US" dirty="0"/>
              <a:t>장치</a:t>
            </a:r>
          </a:p>
        </p:txBody>
      </p:sp>
    </p:spTree>
    <p:extLst>
      <p:ext uri="{BB962C8B-B14F-4D97-AF65-F5344CB8AC3E}">
        <p14:creationId xmlns:p14="http://schemas.microsoft.com/office/powerpoint/2010/main" val="36593262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80233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13.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안전라인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차단 시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비상통화장치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작동 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8991" y="1889396"/>
            <a:ext cx="11191699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안전기준 </a:t>
            </a:r>
            <a:r>
              <a:rPr lang="en-US" altLang="ko-KR" dirty="0"/>
              <a:t>14.3.2.1, 15.2.1.2</a:t>
            </a:r>
            <a:r>
              <a:rPr lang="ko-KR" altLang="en-US" dirty="0"/>
              <a:t>에 따라</a:t>
            </a:r>
            <a:r>
              <a:rPr lang="en-US" altLang="ko-KR" dirty="0"/>
              <a:t>, </a:t>
            </a:r>
            <a:r>
              <a:rPr lang="ko-KR" altLang="en-US" dirty="0"/>
              <a:t>승강기 </a:t>
            </a:r>
            <a:r>
              <a:rPr lang="ko-KR" altLang="en-US" b="1" dirty="0"/>
              <a:t>안전회로와 전기적 연결 시 </a:t>
            </a:r>
            <a:r>
              <a:rPr lang="ko-KR" altLang="en-US" b="1" dirty="0">
                <a:solidFill>
                  <a:srgbClr val="0000FF"/>
                </a:solidFill>
              </a:rPr>
              <a:t>비상통화장치</a:t>
            </a:r>
            <a:r>
              <a:rPr lang="ko-KR" altLang="en-US" b="1" dirty="0"/>
              <a:t>의 이상이 </a:t>
            </a:r>
            <a:r>
              <a:rPr lang="ko-KR" altLang="en-US" b="1" dirty="0" err="1"/>
              <a:t>제어반</a:t>
            </a:r>
            <a:r>
              <a:rPr lang="ko-KR" altLang="en-US" b="1" dirty="0"/>
              <a:t>      안전회로에 영향을 미치지 않음을 인증 받을 때 </a:t>
            </a:r>
            <a:r>
              <a:rPr lang="ko-KR" altLang="en-US" b="1" dirty="0">
                <a:solidFill>
                  <a:srgbClr val="FF0000"/>
                </a:solidFill>
              </a:rPr>
              <a:t>설계심사 자료로 제출 필요</a:t>
            </a:r>
            <a:r>
              <a:rPr lang="en-US" altLang="ko-KR" dirty="0"/>
              <a:t>(</a:t>
            </a:r>
            <a:r>
              <a:rPr lang="ko-KR" altLang="en-US" dirty="0" err="1"/>
              <a:t>부품인증</a:t>
            </a:r>
            <a:r>
              <a:rPr lang="ko-KR" altLang="en-US" dirty="0"/>
              <a:t> 확인 사항</a:t>
            </a:r>
            <a:r>
              <a:rPr lang="en-US" altLang="ko-KR" dirty="0"/>
              <a:t>)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※ </a:t>
            </a:r>
            <a:r>
              <a:rPr lang="ko-KR" altLang="en-US" dirty="0"/>
              <a:t>비상통화장치의 </a:t>
            </a:r>
            <a:r>
              <a:rPr lang="ko-KR" altLang="en-US" dirty="0" err="1"/>
              <a:t>안전회로</a:t>
            </a:r>
            <a:r>
              <a:rPr lang="ko-KR" altLang="en-US" dirty="0"/>
              <a:t> 작동 시 자동호출기능은 </a:t>
            </a:r>
            <a:r>
              <a:rPr lang="ko-KR" altLang="en-US" dirty="0" err="1"/>
              <a:t>필수적용</a:t>
            </a:r>
            <a:r>
              <a:rPr lang="ko-KR" altLang="en-US" dirty="0"/>
              <a:t> 기능이 아니며</a:t>
            </a:r>
            <a:r>
              <a:rPr lang="en-US" altLang="ko-KR" dirty="0"/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제조사 선택 </a:t>
            </a:r>
            <a:r>
              <a:rPr lang="ko-KR" altLang="en-US" b="1" dirty="0" err="1">
                <a:solidFill>
                  <a:srgbClr val="FF0000"/>
                </a:solidFill>
              </a:rPr>
              <a:t>사양</a:t>
            </a:r>
            <a:r>
              <a:rPr lang="ko-KR" altLang="en-US" dirty="0" err="1"/>
              <a:t>임</a:t>
            </a:r>
            <a:endParaRPr lang="ko-KR" altLang="en-US" dirty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&lt;</a:t>
            </a:r>
            <a:r>
              <a:rPr lang="ko-KR" altLang="en-US" dirty="0"/>
              <a:t>비고</a:t>
            </a:r>
            <a:r>
              <a:rPr lang="en-US" altLang="ko-KR" dirty="0"/>
              <a:t>&gt;</a:t>
            </a:r>
          </a:p>
          <a:p>
            <a:pPr fontAlgn="base"/>
            <a:r>
              <a:rPr lang="en-US" altLang="ko-KR" dirty="0">
                <a:solidFill>
                  <a:srgbClr val="FF0000"/>
                </a:solidFill>
              </a:rPr>
              <a:t>2021. 2. 1. </a:t>
            </a:r>
            <a:r>
              <a:rPr lang="ko-KR" altLang="en-US" dirty="0"/>
              <a:t>부터 </a:t>
            </a:r>
            <a:r>
              <a:rPr lang="ko-KR" altLang="en-US" dirty="0" err="1"/>
              <a:t>부품인증</a:t>
            </a:r>
            <a:r>
              <a:rPr lang="ko-KR" altLang="en-US" dirty="0"/>
              <a:t> 시 적용</a:t>
            </a:r>
          </a:p>
          <a:p>
            <a:pPr fontAlgn="base"/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438991" y="1087720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73875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412421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130000"/>
              </a:lnSpc>
            </a:pPr>
            <a:r>
              <a:rPr lang="ko-KR" altLang="en-US" b="1" dirty="0"/>
              <a:t>승강기 안전인증 표시</a:t>
            </a:r>
            <a:r>
              <a:rPr lang="ko-KR" altLang="en-US" b="1" dirty="0">
                <a:solidFill>
                  <a:schemeClr val="bg1"/>
                </a:solidFill>
              </a:rPr>
              <a:t>를 카 내부가 아닌 다른 보이는 곳에 부착하여도 되는지 여부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68691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14.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카 내부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안전인증 표시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</p:spTree>
    <p:extLst>
      <p:ext uri="{BB962C8B-B14F-4D97-AF65-F5344CB8AC3E}">
        <p14:creationId xmlns:p14="http://schemas.microsoft.com/office/powerpoint/2010/main" val="3308359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68691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14.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카 내부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승강기 안전인증 표시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23945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r>
              <a:rPr lang="en-US" altLang="ko-KR" b="1" dirty="0"/>
              <a:t>8.2.3.2</a:t>
            </a:r>
            <a:r>
              <a:rPr lang="en-US" altLang="ko-KR" dirty="0"/>
              <a:t> </a:t>
            </a:r>
            <a:r>
              <a:rPr lang="ko-KR" altLang="en-US" dirty="0"/>
              <a:t>카 내부에는 다음과 같은 내용이 표기되어야 한다</a:t>
            </a:r>
            <a:r>
              <a:rPr lang="en-US" altLang="ko-KR" dirty="0"/>
              <a:t>.</a:t>
            </a:r>
          </a:p>
          <a:p>
            <a:pPr fontAlgn="base"/>
            <a:r>
              <a:rPr lang="ko-KR" altLang="en-US" dirty="0"/>
              <a:t>  가</a:t>
            </a:r>
            <a:r>
              <a:rPr lang="en-US" altLang="ko-KR" dirty="0"/>
              <a:t>) </a:t>
            </a:r>
            <a:r>
              <a:rPr lang="ko-KR" altLang="en-US" dirty="0" err="1"/>
              <a:t>제조ㆍ수업업자의</a:t>
            </a:r>
            <a:r>
              <a:rPr lang="ko-KR" altLang="en-US" dirty="0"/>
              <a:t> 명</a:t>
            </a:r>
            <a:r>
              <a:rPr lang="en-US" altLang="ko-KR" dirty="0"/>
              <a:t>(</a:t>
            </a:r>
            <a:r>
              <a:rPr lang="ko-KR" altLang="en-US" dirty="0"/>
              <a:t>법인인 경우에는 법인의 명칭을 말한다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/>
              <a:t>  나</a:t>
            </a:r>
            <a:r>
              <a:rPr lang="en-US" altLang="ko-KR" dirty="0"/>
              <a:t>) </a:t>
            </a:r>
            <a:r>
              <a:rPr lang="ko-KR" altLang="en-US" dirty="0" err="1"/>
              <a:t>승강기번호</a:t>
            </a:r>
            <a:endParaRPr lang="ko-KR" altLang="en-US" dirty="0"/>
          </a:p>
          <a:p>
            <a:pPr fontAlgn="base"/>
            <a:r>
              <a:rPr lang="ko-KR" altLang="en-US" dirty="0"/>
              <a:t>  다</a:t>
            </a:r>
            <a:r>
              <a:rPr lang="en-US" altLang="ko-KR" dirty="0"/>
              <a:t>) </a:t>
            </a:r>
            <a:r>
              <a:rPr lang="ko-KR" altLang="en-US" dirty="0"/>
              <a:t>승강기안전인증 번호 및 표시</a:t>
            </a:r>
          </a:p>
          <a:p>
            <a:pPr fontAlgn="base"/>
            <a:r>
              <a:rPr lang="ko-KR" altLang="en-US" dirty="0"/>
              <a:t>  라</a:t>
            </a:r>
            <a:r>
              <a:rPr lang="en-US" altLang="ko-KR" dirty="0"/>
              <a:t>) </a:t>
            </a:r>
            <a:r>
              <a:rPr lang="ko-KR" altLang="en-US" dirty="0" err="1"/>
              <a:t>정격하중</a:t>
            </a:r>
            <a:r>
              <a:rPr lang="en-US" altLang="ko-KR" dirty="0"/>
              <a:t>(</a:t>
            </a:r>
            <a:r>
              <a:rPr lang="ko-KR" altLang="en-US" dirty="0"/>
              <a:t>㎏</a:t>
            </a:r>
            <a:r>
              <a:rPr lang="en-US" altLang="ko-KR" dirty="0"/>
              <a:t>) </a:t>
            </a:r>
            <a:r>
              <a:rPr lang="ko-KR" altLang="en-US" dirty="0"/>
              <a:t>및 정원</a:t>
            </a:r>
            <a:r>
              <a:rPr lang="en-US" altLang="ko-KR" dirty="0"/>
              <a:t>(</a:t>
            </a:r>
            <a:r>
              <a:rPr lang="ko-KR" altLang="en-US" dirty="0"/>
              <a:t>인승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498" y="5032138"/>
            <a:ext cx="11191699" cy="105157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fontAlgn="base">
              <a:spcBef>
                <a:spcPts val="1000"/>
              </a:spcBef>
              <a:buFontTx/>
              <a:buChar char="-"/>
            </a:pPr>
            <a:r>
              <a:rPr lang="ko-KR" altLang="en-US" b="1" spc="-150" dirty="0"/>
              <a:t>카 내부 확인에 문제없는 </a:t>
            </a:r>
            <a:r>
              <a:rPr lang="ko-KR" altLang="en-US" b="1" spc="-150" dirty="0">
                <a:solidFill>
                  <a:srgbClr val="FF0000"/>
                </a:solidFill>
              </a:rPr>
              <a:t>위치에 표시</a:t>
            </a:r>
            <a:r>
              <a:rPr lang="ko-KR" altLang="en-US" spc="-150" dirty="0"/>
              <a:t>되어야 함</a:t>
            </a:r>
            <a:endParaRPr lang="en-US" altLang="ko-KR" spc="-150" dirty="0"/>
          </a:p>
          <a:p>
            <a:pPr marL="285750" indent="-285750" fontAlgn="base">
              <a:spcBef>
                <a:spcPts val="1000"/>
              </a:spcBef>
              <a:buFontTx/>
              <a:buChar char="-"/>
            </a:pPr>
            <a:r>
              <a:rPr lang="ko-KR" altLang="en-US" spc="-150" dirty="0"/>
              <a:t>유지관리가 어려운 스티커 등으로 임시 조치되고 있는 경우가 있으며</a:t>
            </a:r>
            <a:r>
              <a:rPr lang="en-US" altLang="ko-KR" spc="-150" dirty="0"/>
              <a:t>, </a:t>
            </a:r>
            <a:r>
              <a:rPr lang="ko-KR" altLang="en-US" spc="-150" dirty="0"/>
              <a:t>이는 지속적으로 유지관리가 가능하도록 </a:t>
            </a:r>
            <a:r>
              <a:rPr lang="ko-KR" altLang="en-US" b="1" spc="-150" dirty="0">
                <a:solidFill>
                  <a:srgbClr val="FF0000"/>
                </a:solidFill>
              </a:rPr>
              <a:t>영구적으로 표기 되도록 개선 필요</a:t>
            </a:r>
            <a:r>
              <a:rPr lang="en-US" altLang="ko-KR" b="1" spc="-150" dirty="0">
                <a:solidFill>
                  <a:srgbClr val="FF0000"/>
                </a:solidFill>
              </a:rPr>
              <a:t>(</a:t>
            </a:r>
            <a:r>
              <a:rPr lang="ko-KR" altLang="en-US" b="1" spc="-150" dirty="0">
                <a:solidFill>
                  <a:srgbClr val="FF0000"/>
                </a:solidFill>
              </a:rPr>
              <a:t>권장</a:t>
            </a:r>
            <a:r>
              <a:rPr lang="en-US" altLang="ko-KR" b="1" spc="-15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544498" y="4377555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919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101232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소방구조용</a:t>
            </a:r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피난용 엘리베이터의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승강로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제연설비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설치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48269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9388" indent="-179388" fontAlgn="base">
              <a:spcBef>
                <a:spcPts val="1000"/>
              </a:spcBef>
            </a:pPr>
            <a:r>
              <a:rPr lang="en-US" altLang="ko-KR" b="1" dirty="0"/>
              <a:t>6.5.3.1</a:t>
            </a:r>
            <a:r>
              <a:rPr lang="en-US" altLang="ko-KR" dirty="0"/>
              <a:t> </a:t>
            </a:r>
            <a:r>
              <a:rPr lang="ko-KR" altLang="en-US" dirty="0" err="1"/>
              <a:t>승강로</a:t>
            </a:r>
            <a:r>
              <a:rPr lang="ko-KR" altLang="en-US" dirty="0"/>
              <a:t> 내측과 카 문턱</a:t>
            </a:r>
            <a:r>
              <a:rPr lang="en-US" altLang="ko-KR" dirty="0"/>
              <a:t>, </a:t>
            </a:r>
            <a:r>
              <a:rPr lang="ko-KR" altLang="en-US" dirty="0"/>
              <a:t>카 문틀 또는 </a:t>
            </a:r>
            <a:r>
              <a:rPr lang="ko-KR" altLang="en-US" dirty="0" err="1"/>
              <a:t>카문의</a:t>
            </a:r>
            <a:r>
              <a:rPr lang="ko-KR" altLang="en-US" dirty="0"/>
              <a:t> 닫히는 모서리 사이의 </a:t>
            </a:r>
            <a:r>
              <a:rPr lang="ko-KR" altLang="en-US" dirty="0" err="1"/>
              <a:t>수평거리는</a:t>
            </a:r>
            <a:r>
              <a:rPr lang="ko-KR" altLang="en-US" dirty="0"/>
              <a:t> </a:t>
            </a:r>
            <a:r>
              <a:rPr lang="ko-KR" altLang="en-US" dirty="0" err="1"/>
              <a:t>승강로</a:t>
            </a:r>
            <a:r>
              <a:rPr lang="ko-KR" altLang="en-US" dirty="0"/>
              <a:t> 전체 높이에 걸쳐 </a:t>
            </a:r>
            <a:r>
              <a:rPr lang="en-US" altLang="ko-KR" dirty="0"/>
              <a:t>0.15 m </a:t>
            </a:r>
            <a:r>
              <a:rPr lang="ko-KR" altLang="en-US" dirty="0"/>
              <a:t>이하이어야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spcBef>
                <a:spcPts val="1000"/>
              </a:spcBef>
            </a:pPr>
            <a:r>
              <a:rPr lang="en-US" altLang="ko-KR" dirty="0"/>
              <a:t>0.15 m </a:t>
            </a:r>
            <a:r>
              <a:rPr lang="ko-KR" altLang="en-US" dirty="0"/>
              <a:t>이하의 </a:t>
            </a:r>
            <a:r>
              <a:rPr lang="ko-KR" altLang="en-US" dirty="0" err="1"/>
              <a:t>수평거리는</a:t>
            </a:r>
            <a:r>
              <a:rPr lang="ko-KR" altLang="en-US" dirty="0"/>
              <a:t> 각각의 조건에 따라 다음과 같이 적용될 수 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  가</a:t>
            </a:r>
            <a:r>
              <a:rPr lang="en-US" altLang="ko-KR" dirty="0"/>
              <a:t>) </a:t>
            </a:r>
            <a:r>
              <a:rPr lang="ko-KR" altLang="en-US" dirty="0" err="1"/>
              <a:t>함몰부분의</a:t>
            </a:r>
            <a:r>
              <a:rPr lang="ko-KR" altLang="en-US" dirty="0"/>
              <a:t> </a:t>
            </a:r>
            <a:r>
              <a:rPr lang="ko-KR" altLang="en-US" dirty="0" err="1"/>
              <a:t>수직높이가</a:t>
            </a:r>
            <a:r>
              <a:rPr lang="ko-KR" altLang="en-US" dirty="0"/>
              <a:t> </a:t>
            </a:r>
            <a:r>
              <a:rPr lang="en-US" altLang="ko-KR" dirty="0"/>
              <a:t>0.5 m </a:t>
            </a:r>
            <a:r>
              <a:rPr lang="ko-KR" altLang="en-US" dirty="0"/>
              <a:t>이하인 경우 </a:t>
            </a:r>
            <a:r>
              <a:rPr lang="ko-KR" altLang="en-US" dirty="0" err="1"/>
              <a:t>수평거리는</a:t>
            </a:r>
            <a:r>
              <a:rPr lang="ko-KR" altLang="en-US" dirty="0"/>
              <a:t> </a:t>
            </a:r>
            <a:r>
              <a:rPr lang="en-US" altLang="ko-KR" dirty="0"/>
              <a:t>0.20 m</a:t>
            </a:r>
            <a:r>
              <a:rPr lang="ko-KR" altLang="en-US" dirty="0"/>
              <a:t>까지 연장될 수 있다</a:t>
            </a:r>
            <a:r>
              <a:rPr lang="en-US" altLang="ko-KR" dirty="0"/>
              <a:t>. </a:t>
            </a:r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      이러한 </a:t>
            </a:r>
            <a:r>
              <a:rPr lang="ko-KR" altLang="en-US" dirty="0" err="1"/>
              <a:t>함몰부분은</a:t>
            </a:r>
            <a:r>
              <a:rPr lang="ko-KR" altLang="en-US" dirty="0"/>
              <a:t> 연속된 두 개의 </a:t>
            </a:r>
            <a:r>
              <a:rPr lang="ko-KR" altLang="en-US" dirty="0" err="1"/>
              <a:t>승강장문</a:t>
            </a:r>
            <a:r>
              <a:rPr lang="ko-KR" altLang="en-US" dirty="0"/>
              <a:t> 사이에 </a:t>
            </a:r>
            <a:r>
              <a:rPr lang="en-US" altLang="ko-KR" dirty="0"/>
              <a:t>1</a:t>
            </a:r>
            <a:r>
              <a:rPr lang="ko-KR" altLang="en-US" dirty="0"/>
              <a:t>개를 초과할 수 없다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447675" indent="-447675" fontAlgn="base">
              <a:spcBef>
                <a:spcPts val="1000"/>
              </a:spcBef>
            </a:pPr>
            <a:r>
              <a:rPr lang="ko-KR" altLang="en-US" spc="-150" dirty="0"/>
              <a:t>  나</a:t>
            </a:r>
            <a:r>
              <a:rPr lang="en-US" altLang="ko-KR" spc="-150" dirty="0"/>
              <a:t>) </a:t>
            </a:r>
            <a:r>
              <a:rPr lang="ko-KR" altLang="en-US" spc="-150" dirty="0"/>
              <a:t>수직 개폐식 </a:t>
            </a:r>
            <a:r>
              <a:rPr lang="ko-KR" altLang="en-US" spc="-150" dirty="0" err="1"/>
              <a:t>승강장문인</a:t>
            </a:r>
            <a:r>
              <a:rPr lang="ko-KR" altLang="en-US" spc="-150" dirty="0"/>
              <a:t> 엘리베이터</a:t>
            </a:r>
            <a:r>
              <a:rPr lang="en-US" altLang="ko-KR" spc="-150" dirty="0"/>
              <a:t>(</a:t>
            </a:r>
            <a:r>
              <a:rPr lang="ko-KR" altLang="en-US" spc="-150" dirty="0"/>
              <a:t>화물용 엘리베이터</a:t>
            </a:r>
            <a:r>
              <a:rPr lang="en-US" altLang="ko-KR" spc="-150" dirty="0"/>
              <a:t>, </a:t>
            </a:r>
            <a:r>
              <a:rPr lang="ko-KR" altLang="en-US" spc="-150" dirty="0"/>
              <a:t>자동차용 엘리베이터 등</a:t>
            </a:r>
            <a:r>
              <a:rPr lang="en-US" altLang="ko-KR" spc="-150" dirty="0"/>
              <a:t>)</a:t>
            </a:r>
            <a:r>
              <a:rPr lang="ko-KR" altLang="en-US" spc="-150" dirty="0"/>
              <a:t>의 경우에는 전체 </a:t>
            </a:r>
            <a:r>
              <a:rPr lang="ko-KR" altLang="en-US" spc="-150" dirty="0" err="1"/>
              <a:t>주행로에</a:t>
            </a:r>
            <a:r>
              <a:rPr lang="ko-KR" altLang="en-US" spc="-150" dirty="0"/>
              <a:t> 걸쳐 수평거리가 </a:t>
            </a:r>
            <a:r>
              <a:rPr lang="en-US" altLang="ko-KR" spc="-150" dirty="0"/>
              <a:t>0.20 m </a:t>
            </a:r>
            <a:r>
              <a:rPr lang="ko-KR" altLang="en-US" spc="-150" dirty="0"/>
              <a:t>까지 연장될 수 있다</a:t>
            </a:r>
            <a:r>
              <a:rPr lang="en-US" altLang="ko-KR" spc="-150" dirty="0"/>
              <a:t>.</a:t>
            </a:r>
            <a:endParaRPr lang="ko-KR" altLang="en-US" spc="-150" dirty="0"/>
          </a:p>
          <a:p>
            <a:pPr fontAlgn="base">
              <a:spcBef>
                <a:spcPts val="1000"/>
              </a:spcBef>
            </a:pPr>
            <a:r>
              <a:rPr lang="ko-KR" altLang="en-US" spc="-150" dirty="0"/>
              <a:t>  다</a:t>
            </a:r>
            <a:r>
              <a:rPr lang="en-US" altLang="ko-KR" spc="-150" dirty="0"/>
              <a:t>) </a:t>
            </a:r>
            <a:r>
              <a:rPr lang="ko-KR" altLang="en-US" spc="-150" dirty="0">
                <a:solidFill>
                  <a:srgbClr val="FF0000"/>
                </a:solidFill>
              </a:rPr>
              <a:t>잠금해제구간에서만 열리는 </a:t>
            </a:r>
            <a:r>
              <a:rPr lang="en-US" altLang="ko-KR" spc="-150" dirty="0">
                <a:solidFill>
                  <a:srgbClr val="FF0000"/>
                </a:solidFill>
              </a:rPr>
              <a:t>7.9.2</a:t>
            </a:r>
            <a:r>
              <a:rPr lang="ko-KR" altLang="en-US" spc="-150" dirty="0">
                <a:solidFill>
                  <a:srgbClr val="FF0000"/>
                </a:solidFill>
              </a:rPr>
              <a:t>에 따른 기계적 </a:t>
            </a:r>
            <a:r>
              <a:rPr lang="ko-KR" altLang="en-US" spc="-150" dirty="0" err="1">
                <a:solidFill>
                  <a:srgbClr val="FF0000"/>
                </a:solidFill>
              </a:rPr>
              <a:t>잠금장치가</a:t>
            </a:r>
            <a:r>
              <a:rPr lang="ko-KR" altLang="en-US" spc="-150" dirty="0">
                <a:solidFill>
                  <a:srgbClr val="FF0000"/>
                </a:solidFill>
              </a:rPr>
              <a:t> </a:t>
            </a:r>
            <a:r>
              <a:rPr lang="ko-KR" altLang="en-US" spc="-150" dirty="0" err="1">
                <a:solidFill>
                  <a:srgbClr val="FF0000"/>
                </a:solidFill>
              </a:rPr>
              <a:t>카문에</a:t>
            </a:r>
            <a:r>
              <a:rPr lang="ko-KR" altLang="en-US" spc="-150" dirty="0">
                <a:solidFill>
                  <a:srgbClr val="FF0000"/>
                </a:solidFill>
              </a:rPr>
              <a:t> 있는 경우에는 </a:t>
            </a:r>
            <a:r>
              <a:rPr lang="ko-KR" altLang="en-US" spc="-150" dirty="0" err="1">
                <a:solidFill>
                  <a:srgbClr val="FF0000"/>
                </a:solidFill>
              </a:rPr>
              <a:t>수평거리를</a:t>
            </a:r>
            <a:r>
              <a:rPr lang="ko-KR" altLang="en-US" spc="-150" dirty="0">
                <a:solidFill>
                  <a:srgbClr val="FF0000"/>
                </a:solidFill>
              </a:rPr>
              <a:t> 제한하지 않는다</a:t>
            </a:r>
            <a:r>
              <a:rPr lang="en-US" altLang="ko-KR" spc="-150" dirty="0">
                <a:solidFill>
                  <a:srgbClr val="FF0000"/>
                </a:solidFill>
              </a:rPr>
              <a:t>.</a:t>
            </a:r>
          </a:p>
          <a:p>
            <a:pPr fontAlgn="base">
              <a:spcBef>
                <a:spcPts val="1000"/>
              </a:spcBef>
            </a:pPr>
            <a:endParaRPr lang="en-US" altLang="ko-KR" spc="-150" dirty="0"/>
          </a:p>
          <a:p>
            <a:pPr fontAlgn="base">
              <a:spcBef>
                <a:spcPts val="1000"/>
              </a:spcBef>
            </a:pPr>
            <a:endParaRPr lang="en-US" altLang="ko-KR" spc="-150" dirty="0"/>
          </a:p>
          <a:p>
            <a:pPr fontAlgn="base">
              <a:spcBef>
                <a:spcPts val="1000"/>
              </a:spcBef>
            </a:pPr>
            <a:endParaRPr lang="en-US" altLang="ko-KR" spc="-150" dirty="0"/>
          </a:p>
          <a:p>
            <a:pPr fontAlgn="base">
              <a:spcBef>
                <a:spcPts val="1000"/>
              </a:spcBef>
            </a:pPr>
            <a:endParaRPr lang="en-US" altLang="ko-KR" sz="600" spc="-150" dirty="0"/>
          </a:p>
          <a:p>
            <a:pPr fontAlgn="base">
              <a:spcBef>
                <a:spcPts val="1000"/>
              </a:spcBef>
            </a:pPr>
            <a:endParaRPr lang="en-US" altLang="ko-KR" sz="600" spc="-150" dirty="0"/>
          </a:p>
          <a:p>
            <a:pPr fontAlgn="base">
              <a:spcBef>
                <a:spcPts val="1000"/>
              </a:spcBef>
            </a:pPr>
            <a:endParaRPr lang="en-US" altLang="ko-KR" sz="600" spc="-150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54008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836363"/>
              </p:ext>
            </p:extLst>
          </p:nvPr>
        </p:nvGraphicFramePr>
        <p:xfrm>
          <a:off x="3140369" y="5744882"/>
          <a:ext cx="7252138" cy="491935"/>
        </p:xfrm>
        <a:graphic>
          <a:graphicData uri="http://schemas.openxmlformats.org/drawingml/2006/table">
            <a:tbl>
              <a:tblPr/>
              <a:tblGrid>
                <a:gridCol w="3626069">
                  <a:extLst>
                    <a:ext uri="{9D8B030D-6E8A-4147-A177-3AD203B41FA5}">
                      <a16:colId xmlns:a16="http://schemas.microsoft.com/office/drawing/2014/main" val="249566640"/>
                    </a:ext>
                  </a:extLst>
                </a:gridCol>
                <a:gridCol w="3626069">
                  <a:extLst>
                    <a:ext uri="{9D8B030D-6E8A-4147-A177-3AD203B41FA5}">
                      <a16:colId xmlns:a16="http://schemas.microsoft.com/office/drawing/2014/main" val="33100948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5395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98120" marR="0" indent="-19812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&lt;</a:t>
                      </a:r>
                      <a:r>
                        <a:rPr lang="ko-KR" altLang="en-US" sz="10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그림</a:t>
                      </a:r>
                      <a:r>
                        <a:rPr lang="en-US" altLang="ko-KR" sz="10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 </a:t>
                      </a:r>
                      <a:r>
                        <a:rPr lang="ko-KR" altLang="en-US" sz="1000" kern="0" spc="-4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제연수평덕트</a:t>
                      </a:r>
                      <a:r>
                        <a:rPr lang="ko-KR" altLang="en-US" sz="10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kern="0" spc="-4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연결부</a:t>
                      </a:r>
                      <a:r>
                        <a:rPr lang="en-US" altLang="ko-KR" sz="10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98120" marR="0" indent="-19812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                                       &lt;</a:t>
                      </a:r>
                      <a:r>
                        <a:rPr lang="ko-KR" altLang="en-US" sz="10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그림</a:t>
                      </a:r>
                      <a:r>
                        <a:rPr lang="en-US" altLang="ko-KR" sz="10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 </a:t>
                      </a:r>
                      <a:r>
                        <a:rPr lang="ko-KR" altLang="en-US" sz="1000" kern="0" spc="-4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제연차압댐퍼</a:t>
                      </a:r>
                      <a:r>
                        <a:rPr lang="en-US" altLang="ko-KR" sz="1000" kern="0" spc="-4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&gt;</a:t>
                      </a:r>
                      <a:endParaRPr lang="ko-KR" altLang="en-US" sz="100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5307431"/>
                  </a:ext>
                </a:extLst>
              </a:tr>
            </a:tbl>
          </a:graphicData>
        </a:graphic>
      </p:graphicFrame>
      <p:pic>
        <p:nvPicPr>
          <p:cNvPr id="1026" name="_x472043952" descr="EMB000009a807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039" y="4605719"/>
            <a:ext cx="2981570" cy="166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_x472029712" descr="EMB000009a8073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224" y="4605719"/>
            <a:ext cx="2716822" cy="164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1405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736099" y="2654857"/>
            <a:ext cx="10755316" cy="812530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/>
                </a:solidFill>
              </a:rPr>
              <a:t>승강기 교체 후 설치검사 시 </a:t>
            </a:r>
            <a:r>
              <a:rPr lang="ko-KR" altLang="en-US" b="1" dirty="0"/>
              <a:t>피트출입문</a:t>
            </a:r>
            <a:r>
              <a:rPr lang="ko-KR" altLang="en-US" b="1" dirty="0">
                <a:solidFill>
                  <a:srgbClr val="0000FF"/>
                </a:solidFill>
              </a:rPr>
              <a:t> </a:t>
            </a:r>
            <a:r>
              <a:rPr lang="ko-KR" altLang="en-US" b="1" dirty="0"/>
              <a:t>및 사다리 설치</a:t>
            </a:r>
            <a:r>
              <a:rPr lang="ko-KR" altLang="en-US" b="1" dirty="0">
                <a:solidFill>
                  <a:schemeClr val="bg1"/>
                </a:solidFill>
              </a:rPr>
              <a:t>가 현행 안전기준에 맞게 설치가 불가할 경우</a:t>
            </a:r>
            <a:r>
              <a:rPr lang="en-US" altLang="ko-KR" b="1" dirty="0">
                <a:solidFill>
                  <a:schemeClr val="bg1"/>
                </a:solidFill>
              </a:rPr>
              <a:t>        </a:t>
            </a:r>
            <a:r>
              <a:rPr lang="ko-KR" altLang="en-US" b="1" dirty="0"/>
              <a:t>종전 검사기준 적용가능 여부</a:t>
            </a:r>
            <a:endParaRPr lang="en-US" altLang="ko-K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54585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15.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피트 사다리 </a:t>
            </a:r>
            <a:r>
              <a:rPr lang="ko-KR" altLang="en-US" sz="3000" dirty="0" err="1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종전기준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적용</a:t>
            </a:r>
          </a:p>
        </p:txBody>
      </p:sp>
    </p:spTree>
    <p:extLst>
      <p:ext uri="{BB962C8B-B14F-4D97-AF65-F5344CB8AC3E}">
        <p14:creationId xmlns:p14="http://schemas.microsoft.com/office/powerpoint/2010/main" val="823694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54585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15.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피트 사다리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종전기준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적용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40564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r>
              <a:rPr lang="en-US" altLang="ko-KR" b="1" dirty="0"/>
              <a:t>6.2.4</a:t>
            </a:r>
            <a:r>
              <a:rPr lang="en-US" altLang="ko-KR" dirty="0"/>
              <a:t> </a:t>
            </a:r>
            <a:r>
              <a:rPr lang="ko-KR" altLang="en-US" dirty="0"/>
              <a:t>피트 </a:t>
            </a:r>
            <a:r>
              <a:rPr lang="ko-KR" altLang="en-US" dirty="0" err="1"/>
              <a:t>출입수단은</a:t>
            </a:r>
            <a:r>
              <a:rPr lang="ko-KR" altLang="en-US" dirty="0"/>
              <a:t> 다음 구분에 따른 수단으로 구성되어야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  가</a:t>
            </a:r>
            <a:r>
              <a:rPr lang="en-US" altLang="ko-KR" dirty="0"/>
              <a:t>) </a:t>
            </a:r>
            <a:r>
              <a:rPr lang="ko-KR" altLang="en-US" dirty="0"/>
              <a:t>피트 깊이가 </a:t>
            </a:r>
            <a:r>
              <a:rPr lang="en-US" altLang="ko-KR" dirty="0"/>
              <a:t>2.5 m</a:t>
            </a:r>
            <a:r>
              <a:rPr lang="ko-KR" altLang="en-US" dirty="0"/>
              <a:t>를 초과하는 경우</a:t>
            </a:r>
            <a:r>
              <a:rPr lang="en-US" altLang="ko-KR" dirty="0"/>
              <a:t>: </a:t>
            </a:r>
            <a:r>
              <a:rPr lang="ko-KR" altLang="en-US" dirty="0"/>
              <a:t>피트 출입문</a:t>
            </a:r>
          </a:p>
          <a:p>
            <a:pPr marL="539750" indent="-539750" fontAlgn="base"/>
            <a:r>
              <a:rPr lang="ko-KR" altLang="en-US" dirty="0"/>
              <a:t>  나</a:t>
            </a:r>
            <a:r>
              <a:rPr lang="en-US" altLang="ko-KR" dirty="0"/>
              <a:t>) </a:t>
            </a:r>
            <a:r>
              <a:rPr lang="ko-KR" altLang="en-US" dirty="0"/>
              <a:t>피트 깊이가 </a:t>
            </a:r>
            <a:r>
              <a:rPr lang="en-US" altLang="ko-KR" dirty="0"/>
              <a:t>2.5 m </a:t>
            </a:r>
            <a:r>
              <a:rPr lang="ko-KR" altLang="en-US" dirty="0"/>
              <a:t>이하인 경우</a:t>
            </a:r>
            <a:r>
              <a:rPr lang="en-US" altLang="ko-KR" dirty="0"/>
              <a:t>: </a:t>
            </a:r>
            <a:r>
              <a:rPr lang="ko-KR" altLang="en-US" dirty="0"/>
              <a:t>피트 출입문 또는 승강장문에서 쉽게 접근할 수 있는 </a:t>
            </a:r>
            <a:r>
              <a:rPr lang="ko-KR" altLang="en-US" dirty="0" err="1"/>
              <a:t>승강로</a:t>
            </a:r>
            <a:r>
              <a:rPr lang="ko-KR" altLang="en-US" dirty="0"/>
              <a:t> 내부의 사다리</a:t>
            </a:r>
          </a:p>
          <a:p>
            <a:pPr fontAlgn="base"/>
            <a:r>
              <a:rPr lang="ko-KR" altLang="en-US" dirty="0"/>
              <a:t>    피트 출입문은 </a:t>
            </a:r>
            <a:r>
              <a:rPr lang="en-US" altLang="ko-KR" dirty="0"/>
              <a:t>6.3</a:t>
            </a:r>
            <a:r>
              <a:rPr lang="ko-KR" altLang="en-US" dirty="0"/>
              <a:t>에 적합해야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    피트 사다리는 부속서 </a:t>
            </a:r>
            <a:r>
              <a:rPr lang="en-US" altLang="ko-KR" dirty="0"/>
              <a:t>Ⅶ</a:t>
            </a:r>
            <a:r>
              <a:rPr lang="ko-KR" altLang="en-US" dirty="0"/>
              <a:t>에 적합해야 한다</a:t>
            </a:r>
            <a:r>
              <a:rPr lang="en-US" altLang="ko-KR" dirty="0"/>
              <a:t>.</a:t>
            </a:r>
          </a:p>
          <a:p>
            <a:pPr fontAlgn="base"/>
            <a:r>
              <a:rPr lang="en-US" altLang="ko-KR" dirty="0"/>
              <a:t>     </a:t>
            </a:r>
          </a:p>
          <a:p>
            <a:pPr fontAlgn="base"/>
            <a:r>
              <a:rPr lang="en-US" altLang="ko-KR" dirty="0"/>
              <a:t>     </a:t>
            </a:r>
            <a:r>
              <a:rPr lang="ko-KR" altLang="en-US" dirty="0"/>
              <a:t>피트 사다리가 펼쳐진 위치에서 엘리베이터의 움직이는 부품과 충돌할 위험이 있는 경우</a:t>
            </a:r>
            <a:r>
              <a:rPr lang="en-US" altLang="ko-KR" dirty="0"/>
              <a:t>, </a:t>
            </a:r>
            <a:r>
              <a:rPr lang="ko-KR" altLang="en-US" dirty="0"/>
              <a:t>사다리가 </a:t>
            </a:r>
            <a:endParaRPr lang="en-US" altLang="ko-KR" dirty="0"/>
          </a:p>
          <a:p>
            <a:pPr fontAlgn="base"/>
            <a:r>
              <a:rPr lang="en-US" altLang="ko-KR" dirty="0"/>
              <a:t>     </a:t>
            </a:r>
            <a:r>
              <a:rPr lang="ko-KR" altLang="en-US" dirty="0"/>
              <a:t>보관 위치에 있지 않으면 엘리베이터가 운행되지 않도록 막는 </a:t>
            </a:r>
            <a:r>
              <a:rPr lang="en-US" altLang="ko-KR" dirty="0"/>
              <a:t>15.2</a:t>
            </a:r>
            <a:r>
              <a:rPr lang="ko-KR" altLang="en-US" dirty="0"/>
              <a:t>에 적합한 전기안전장치가 있어야 </a:t>
            </a:r>
            <a:endParaRPr lang="en-US" altLang="ko-KR" dirty="0"/>
          </a:p>
          <a:p>
            <a:pPr fontAlgn="base"/>
            <a:r>
              <a:rPr lang="en-US" altLang="ko-KR" dirty="0"/>
              <a:t>     </a:t>
            </a:r>
            <a:r>
              <a:rPr lang="ko-KR" altLang="en-US" dirty="0"/>
              <a:t>한다</a:t>
            </a:r>
            <a:r>
              <a:rPr lang="en-US" altLang="ko-KR" dirty="0"/>
              <a:t>.</a:t>
            </a:r>
          </a:p>
          <a:p>
            <a:pPr fontAlgn="base"/>
            <a:r>
              <a:rPr lang="ko-KR" altLang="en-US" dirty="0"/>
              <a:t>     사다리를 피트 바닥에 보관하는 경우</a:t>
            </a:r>
            <a:r>
              <a:rPr lang="en-US" altLang="ko-KR" dirty="0"/>
              <a:t>, </a:t>
            </a:r>
            <a:r>
              <a:rPr lang="ko-KR" altLang="en-US" dirty="0"/>
              <a:t>사다리가 보관 위치에 있을 때 피트의 모든 </a:t>
            </a:r>
            <a:r>
              <a:rPr lang="ko-KR" altLang="en-US" dirty="0" err="1"/>
              <a:t>피난공간은</a:t>
            </a:r>
            <a:r>
              <a:rPr lang="ko-KR" altLang="en-US" dirty="0"/>
              <a:t> </a:t>
            </a:r>
            <a:endParaRPr lang="en-US" altLang="ko-KR" dirty="0"/>
          </a:p>
          <a:p>
            <a:pPr fontAlgn="base"/>
            <a:r>
              <a:rPr lang="en-US" altLang="ko-KR" dirty="0"/>
              <a:t>     </a:t>
            </a:r>
            <a:r>
              <a:rPr lang="ko-KR" altLang="en-US" dirty="0"/>
              <a:t>유지되어야 한다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92128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54585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15.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피트 사다리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종전기준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적용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239450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fontAlgn="base"/>
            <a:r>
              <a:rPr lang="en-US" altLang="ko-KR" b="1" dirty="0"/>
              <a:t>6.2.4</a:t>
            </a:r>
            <a:r>
              <a:rPr lang="en-US" altLang="ko-KR" dirty="0"/>
              <a:t> </a:t>
            </a:r>
            <a:r>
              <a:rPr lang="ko-KR" altLang="en-US" dirty="0"/>
              <a:t>피트 </a:t>
            </a:r>
            <a:r>
              <a:rPr lang="ko-KR" altLang="en-US" dirty="0" err="1"/>
              <a:t>출입수단은</a:t>
            </a:r>
            <a:r>
              <a:rPr lang="ko-KR" altLang="en-US" dirty="0"/>
              <a:t> 다음 구분에 따른 수단으로 구성되어야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  가</a:t>
            </a:r>
            <a:r>
              <a:rPr lang="en-US" altLang="ko-KR" dirty="0"/>
              <a:t>) </a:t>
            </a:r>
            <a:r>
              <a:rPr lang="ko-KR" altLang="en-US" dirty="0"/>
              <a:t>피트 깊이가 </a:t>
            </a:r>
            <a:r>
              <a:rPr lang="en-US" altLang="ko-KR" dirty="0"/>
              <a:t>2.5 m</a:t>
            </a:r>
            <a:r>
              <a:rPr lang="ko-KR" altLang="en-US" dirty="0"/>
              <a:t>를 초과하는 경우</a:t>
            </a:r>
            <a:r>
              <a:rPr lang="en-US" altLang="ko-KR" dirty="0"/>
              <a:t>: </a:t>
            </a:r>
            <a:r>
              <a:rPr lang="ko-KR" altLang="en-US" dirty="0"/>
              <a:t>피트 출입문</a:t>
            </a:r>
          </a:p>
          <a:p>
            <a:pPr marL="539750" indent="-539750" fontAlgn="base"/>
            <a:r>
              <a:rPr lang="ko-KR" altLang="en-US" dirty="0"/>
              <a:t>  나</a:t>
            </a:r>
            <a:r>
              <a:rPr lang="en-US" altLang="ko-KR" dirty="0"/>
              <a:t>) </a:t>
            </a:r>
            <a:r>
              <a:rPr lang="ko-KR" altLang="en-US" dirty="0"/>
              <a:t>피트 깊이가 </a:t>
            </a:r>
            <a:r>
              <a:rPr lang="en-US" altLang="ko-KR" dirty="0"/>
              <a:t>2.5 m </a:t>
            </a:r>
            <a:r>
              <a:rPr lang="ko-KR" altLang="en-US" dirty="0"/>
              <a:t>이하인 경우</a:t>
            </a:r>
            <a:r>
              <a:rPr lang="en-US" altLang="ko-KR" dirty="0"/>
              <a:t>: </a:t>
            </a:r>
            <a:r>
              <a:rPr lang="ko-KR" altLang="en-US" dirty="0"/>
              <a:t>피트 출입문 또는 승강장문에서 쉽게 접근할 수 있는 </a:t>
            </a:r>
            <a:r>
              <a:rPr lang="ko-KR" altLang="en-US" dirty="0" err="1"/>
              <a:t>승강로</a:t>
            </a:r>
            <a:r>
              <a:rPr lang="ko-KR" altLang="en-US" dirty="0"/>
              <a:t> 내부의 사다리</a:t>
            </a:r>
          </a:p>
          <a:p>
            <a:pPr fontAlgn="base"/>
            <a:r>
              <a:rPr lang="ko-KR" altLang="en-US" dirty="0"/>
              <a:t>    피트 출입문은 </a:t>
            </a:r>
            <a:r>
              <a:rPr lang="en-US" altLang="ko-KR" dirty="0"/>
              <a:t>6.3</a:t>
            </a:r>
            <a:r>
              <a:rPr lang="ko-KR" altLang="en-US" dirty="0"/>
              <a:t>에 적합해야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    피트 사다리는 부속서 </a:t>
            </a:r>
            <a:r>
              <a:rPr lang="en-US" altLang="ko-KR" dirty="0"/>
              <a:t>Ⅶ</a:t>
            </a:r>
            <a:r>
              <a:rPr lang="ko-KR" altLang="en-US" dirty="0"/>
              <a:t>에 적합해야 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498" y="5032138"/>
            <a:ext cx="11191699" cy="13285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82563" indent="-182563" fontAlgn="base">
              <a:spcBef>
                <a:spcPts val="1000"/>
              </a:spcBef>
            </a:pPr>
            <a:r>
              <a:rPr lang="en-US" altLang="ko-KR" dirty="0"/>
              <a:t>- </a:t>
            </a:r>
            <a:r>
              <a:rPr lang="ko-KR" altLang="en-US" spc="-150" dirty="0" err="1"/>
              <a:t>교체설치</a:t>
            </a:r>
            <a:r>
              <a:rPr lang="en-US" altLang="ko-KR" spc="-150" dirty="0"/>
              <a:t>(</a:t>
            </a:r>
            <a:r>
              <a:rPr lang="ko-KR" altLang="en-US" spc="-150" dirty="0" err="1"/>
              <a:t>리모델링</a:t>
            </a:r>
            <a:r>
              <a:rPr lang="en-US" altLang="ko-KR" spc="-150" dirty="0"/>
              <a:t>) </a:t>
            </a:r>
            <a:r>
              <a:rPr lang="ko-KR" altLang="en-US" spc="-150" dirty="0"/>
              <a:t>승강기의 경우</a:t>
            </a:r>
            <a:r>
              <a:rPr lang="en-US" altLang="ko-KR" spc="-150" dirty="0"/>
              <a:t>, </a:t>
            </a:r>
            <a:r>
              <a:rPr lang="ko-KR" altLang="en-US" spc="-150" dirty="0" err="1"/>
              <a:t>개정기준에</a:t>
            </a:r>
            <a:r>
              <a:rPr lang="ko-KR" altLang="en-US" spc="-150" dirty="0"/>
              <a:t> 적합하여야 하나</a:t>
            </a:r>
            <a:r>
              <a:rPr lang="en-US" altLang="ko-KR" spc="-150" dirty="0"/>
              <a:t>, </a:t>
            </a:r>
            <a:r>
              <a:rPr lang="ko-KR" altLang="en-US" b="1" spc="-150" dirty="0"/>
              <a:t>건축물의 구조변경 없이 </a:t>
            </a:r>
            <a:r>
              <a:rPr lang="ko-KR" altLang="en-US" b="1" spc="-150" dirty="0" err="1"/>
              <a:t>개정기준</a:t>
            </a:r>
            <a:r>
              <a:rPr lang="ko-KR" altLang="en-US" b="1" spc="-150" dirty="0"/>
              <a:t> 적용이 불가한   경우에 한해 </a:t>
            </a:r>
            <a:r>
              <a:rPr lang="ko-KR" altLang="en-US" b="1" spc="-150" dirty="0" err="1"/>
              <a:t>종전기준</a:t>
            </a:r>
            <a:r>
              <a:rPr lang="ko-KR" altLang="en-US" b="1" spc="-150" dirty="0"/>
              <a:t> 적용이 가능</a:t>
            </a:r>
            <a:r>
              <a:rPr lang="en-US" altLang="ko-KR" spc="-150" dirty="0"/>
              <a:t>(</a:t>
            </a:r>
            <a:r>
              <a:rPr lang="ko-KR" altLang="en-US" b="1" spc="-150" dirty="0">
                <a:solidFill>
                  <a:srgbClr val="FF0000"/>
                </a:solidFill>
              </a:rPr>
              <a:t>도면</a:t>
            </a:r>
            <a:r>
              <a:rPr lang="en-US" altLang="ko-KR" b="1" spc="-150" dirty="0">
                <a:solidFill>
                  <a:srgbClr val="FF0000"/>
                </a:solidFill>
              </a:rPr>
              <a:t>, </a:t>
            </a:r>
            <a:r>
              <a:rPr lang="ko-KR" altLang="en-US" b="1" spc="-150" dirty="0" err="1">
                <a:solidFill>
                  <a:srgbClr val="FF0000"/>
                </a:solidFill>
              </a:rPr>
              <a:t>검토서류</a:t>
            </a:r>
            <a:r>
              <a:rPr lang="ko-KR" altLang="en-US" b="1" spc="-150" dirty="0">
                <a:solidFill>
                  <a:srgbClr val="FF0000"/>
                </a:solidFill>
              </a:rPr>
              <a:t> 등 증명 필요</a:t>
            </a:r>
            <a:r>
              <a:rPr lang="en-US" altLang="ko-KR" spc="-150" dirty="0"/>
              <a:t>)</a:t>
            </a:r>
            <a:endParaRPr lang="ko-KR" altLang="en-US" spc="-150" dirty="0"/>
          </a:p>
          <a:p>
            <a:pPr marL="182563" indent="-182563" fontAlgn="base">
              <a:spcBef>
                <a:spcPts val="1000"/>
              </a:spcBef>
            </a:pPr>
            <a:r>
              <a:rPr lang="en-US" altLang="ko-KR" dirty="0"/>
              <a:t>- </a:t>
            </a:r>
            <a:r>
              <a:rPr lang="ko-KR" altLang="en-US" spc="-150" dirty="0"/>
              <a:t>다만</a:t>
            </a:r>
            <a:r>
              <a:rPr lang="en-US" altLang="ko-KR" spc="-150" dirty="0"/>
              <a:t>, </a:t>
            </a:r>
            <a:r>
              <a:rPr lang="ko-KR" altLang="en-US" spc="-150" dirty="0"/>
              <a:t>피트 사다리의 경우 「엘리베이터 안전기준」 </a:t>
            </a:r>
            <a:r>
              <a:rPr lang="ko-KR" altLang="en-US" b="1" spc="-150" dirty="0">
                <a:solidFill>
                  <a:srgbClr val="FF0000"/>
                </a:solidFill>
              </a:rPr>
              <a:t>부속서 </a:t>
            </a:r>
            <a:r>
              <a:rPr lang="en-US" altLang="ko-KR" b="1" spc="-150" dirty="0">
                <a:solidFill>
                  <a:srgbClr val="FF0000"/>
                </a:solidFill>
              </a:rPr>
              <a:t>VII</a:t>
            </a:r>
            <a:r>
              <a:rPr lang="ko-KR" altLang="en-US" b="1" spc="-150" dirty="0">
                <a:solidFill>
                  <a:srgbClr val="FF0000"/>
                </a:solidFill>
              </a:rPr>
              <a:t>에서는 피트 사다리에 대하여 여러 가지 방식을 규정</a:t>
            </a:r>
            <a:r>
              <a:rPr lang="ko-KR" altLang="en-US" spc="-150" dirty="0"/>
              <a:t>하고 있으므로 모든 사다리에 대하여 </a:t>
            </a:r>
            <a:r>
              <a:rPr lang="ko-KR" altLang="en-US" b="1" spc="-150" dirty="0">
                <a:solidFill>
                  <a:srgbClr val="FF0000"/>
                </a:solidFill>
              </a:rPr>
              <a:t>적용 불가함을 증빙서류로 제출되어야 함</a:t>
            </a:r>
          </a:p>
        </p:txBody>
      </p:sp>
      <p:sp>
        <p:nvSpPr>
          <p:cNvPr id="7" name="직사각형 6"/>
          <p:cNvSpPr>
            <a:spLocks noChangeArrowheads="1"/>
          </p:cNvSpPr>
          <p:nvPr/>
        </p:nvSpPr>
        <p:spPr bwMode="auto">
          <a:xfrm>
            <a:off x="544498" y="4377555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56961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412421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algn="ctr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/>
                </a:solidFill>
              </a:rPr>
              <a:t>장애인용 엘리베이터의 </a:t>
            </a:r>
            <a:r>
              <a:rPr lang="ko-KR" altLang="en-US" b="1" dirty="0"/>
              <a:t>측면 </a:t>
            </a:r>
            <a:r>
              <a:rPr lang="ko-KR" altLang="en-US" b="1" dirty="0" err="1"/>
              <a:t>조작반에</a:t>
            </a:r>
            <a:r>
              <a:rPr lang="ko-KR" altLang="en-US" b="1" dirty="0"/>
              <a:t> 비상통화장치 스피커 및 마이크의 설치</a:t>
            </a:r>
            <a:r>
              <a:rPr lang="ko-KR" altLang="en-US" b="1" dirty="0">
                <a:solidFill>
                  <a:schemeClr val="bg1"/>
                </a:solidFill>
              </a:rPr>
              <a:t>를 제외할 수 있는지 여부</a:t>
            </a:r>
            <a:endParaRPr lang="en-US" altLang="ko-KR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98187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16.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장애인용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측면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조작반의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스피커 및 마이크 적용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</p:spTree>
    <p:extLst>
      <p:ext uri="{BB962C8B-B14F-4D97-AF65-F5344CB8AC3E}">
        <p14:creationId xmlns:p14="http://schemas.microsoft.com/office/powerpoint/2010/main" val="41743019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98187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16.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장애인용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측면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조작반의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스피커 및 마이크 적용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401340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fontAlgn="base"/>
            <a:endParaRPr lang="en-US" altLang="ko-KR" dirty="0"/>
          </a:p>
          <a:p>
            <a:pPr marL="357188" indent="-357188" fontAlgn="base"/>
            <a:r>
              <a:rPr lang="en-US" altLang="ko-KR" b="1" dirty="0"/>
              <a:t>16.3.3</a:t>
            </a:r>
            <a:r>
              <a:rPr lang="en-US" altLang="ko-KR" dirty="0"/>
              <a:t> </a:t>
            </a:r>
            <a:r>
              <a:rPr lang="ko-KR" altLang="en-US" spc="-150" dirty="0"/>
              <a:t>카 내에 갇힌 이용자 등이 외부와 통화할 수 있는 비상통화장치가 엘리베이터가 있는 건축물이나 고정된 시설물의 관리 인력이 상주하는 장소</a:t>
            </a:r>
            <a:r>
              <a:rPr lang="en-US" altLang="ko-KR" spc="-150" dirty="0"/>
              <a:t>(</a:t>
            </a:r>
            <a:r>
              <a:rPr lang="ko-KR" altLang="en-US" spc="-150" dirty="0"/>
              <a:t>경비실</a:t>
            </a:r>
            <a:r>
              <a:rPr lang="en-US" altLang="ko-KR" spc="-150" dirty="0"/>
              <a:t>, </a:t>
            </a:r>
            <a:r>
              <a:rPr lang="ko-KR" altLang="en-US" spc="-150" dirty="0"/>
              <a:t>전기실</a:t>
            </a:r>
            <a:r>
              <a:rPr lang="en-US" altLang="ko-KR" spc="-150" dirty="0"/>
              <a:t>, </a:t>
            </a:r>
            <a:r>
              <a:rPr lang="ko-KR" altLang="en-US" spc="-150" dirty="0" err="1"/>
              <a:t>중앙관리실</a:t>
            </a:r>
            <a:r>
              <a:rPr lang="ko-KR" altLang="en-US" spc="-150" dirty="0"/>
              <a:t> 등</a:t>
            </a:r>
            <a:r>
              <a:rPr lang="en-US" altLang="ko-KR" spc="-150" dirty="0"/>
              <a:t>) 2</a:t>
            </a:r>
            <a:r>
              <a:rPr lang="ko-KR" altLang="en-US" spc="-150" dirty="0"/>
              <a:t>곳 이상에 설치되어야 한다</a:t>
            </a:r>
            <a:r>
              <a:rPr lang="en-US" altLang="ko-KR" spc="-150" dirty="0"/>
              <a:t>. </a:t>
            </a:r>
            <a:r>
              <a:rPr lang="ko-KR" altLang="en-US" spc="-150" dirty="0"/>
              <a:t>다만</a:t>
            </a:r>
            <a:r>
              <a:rPr lang="en-US" altLang="ko-KR" spc="-150" dirty="0"/>
              <a:t>, </a:t>
            </a:r>
            <a:r>
              <a:rPr lang="ko-KR" altLang="en-US" spc="-150" dirty="0"/>
              <a:t>관리 인력이 상주하는 장소가 </a:t>
            </a:r>
            <a:r>
              <a:rPr lang="en-US" altLang="ko-KR" spc="-150" dirty="0"/>
              <a:t>2</a:t>
            </a:r>
            <a:r>
              <a:rPr lang="ko-KR" altLang="en-US" spc="-150" dirty="0"/>
              <a:t>곳 미만인 경우에는 </a:t>
            </a:r>
            <a:r>
              <a:rPr lang="en-US" altLang="ko-KR" spc="-150" dirty="0"/>
              <a:t>1</a:t>
            </a:r>
            <a:r>
              <a:rPr lang="ko-KR" altLang="en-US" spc="-150" dirty="0"/>
              <a:t>곳에만 설치될 수 있다</a:t>
            </a:r>
            <a:r>
              <a:rPr lang="en-US" altLang="ko-KR" spc="-150" dirty="0"/>
              <a:t>.</a:t>
            </a:r>
            <a:br>
              <a:rPr lang="ko-KR" altLang="en-US" spc="-150" dirty="0"/>
            </a:br>
            <a:r>
              <a:rPr lang="ko-KR" altLang="en-US" spc="-150" dirty="0"/>
              <a:t>또한</a:t>
            </a:r>
            <a:r>
              <a:rPr lang="en-US" altLang="ko-KR" spc="-150" dirty="0"/>
              <a:t>, </a:t>
            </a:r>
            <a:r>
              <a:rPr lang="ko-KR" altLang="en-US" spc="-150" dirty="0"/>
              <a:t>건축물이나 고정된 시설물 내의 장소와 통화 연결이 되지 않을 때를 대비하여 유지관리업체 또는 자체점검을 담당하는 사람 등 해당 건축물이나 고정된 시설물 외부로 자동으로 통화 연결되어 신속한 구조 요청이 이뤄질 수 있어야 한다</a:t>
            </a:r>
            <a:r>
              <a:rPr lang="en-US" altLang="ko-KR" spc="-150" dirty="0"/>
              <a:t>. </a:t>
            </a:r>
            <a:endParaRPr lang="en-US" altLang="ko-KR" dirty="0"/>
          </a:p>
          <a:p>
            <a:pPr marL="357188" indent="-357188" fontAlgn="base"/>
            <a:r>
              <a:rPr lang="en-US" altLang="ko-KR" dirty="0"/>
              <a:t>   </a:t>
            </a:r>
            <a:r>
              <a:rPr lang="ko-KR" altLang="en-US" dirty="0"/>
              <a:t> 비상통화장치는 다음과 같이 작동되어야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  가</a:t>
            </a:r>
            <a:r>
              <a:rPr lang="en-US" altLang="ko-KR" dirty="0"/>
              <a:t>) </a:t>
            </a:r>
            <a:r>
              <a:rPr lang="ko-KR" altLang="en-US" dirty="0" err="1"/>
              <a:t>비상통화</a:t>
            </a:r>
            <a:r>
              <a:rPr lang="ko-KR" altLang="en-US" dirty="0"/>
              <a:t> 버튼을 한 번만 눌러도 작동되어야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539750" indent="-539750" fontAlgn="base"/>
            <a:r>
              <a:rPr lang="ko-KR" altLang="en-US" dirty="0"/>
              <a:t>  나</a:t>
            </a:r>
            <a:r>
              <a:rPr lang="en-US" altLang="ko-KR" dirty="0"/>
              <a:t>) </a:t>
            </a:r>
            <a:r>
              <a:rPr lang="ko-KR" altLang="en-US" dirty="0" err="1"/>
              <a:t>비상통화</a:t>
            </a:r>
            <a:r>
              <a:rPr lang="ko-KR" altLang="en-US" dirty="0"/>
              <a:t> 버튼을 작동시키면 전송을 알리는 음향 또는 </a:t>
            </a:r>
            <a:r>
              <a:rPr lang="ko-KR" altLang="en-US" dirty="0" err="1"/>
              <a:t>통화신호가</a:t>
            </a:r>
            <a:r>
              <a:rPr lang="ko-KR" altLang="en-US" dirty="0"/>
              <a:t> 작동되고 노란색 표시의 등이 </a:t>
            </a:r>
            <a:r>
              <a:rPr lang="ko-KR" altLang="en-US" dirty="0" err="1"/>
              <a:t>점등되어야</a:t>
            </a:r>
            <a:r>
              <a:rPr lang="ko-KR" altLang="en-US" dirty="0"/>
              <a:t>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  다</a:t>
            </a:r>
            <a:r>
              <a:rPr lang="en-US" altLang="ko-KR" dirty="0"/>
              <a:t>) </a:t>
            </a:r>
            <a:r>
              <a:rPr lang="ko-KR" altLang="en-US" dirty="0" err="1"/>
              <a:t>비상통화가</a:t>
            </a:r>
            <a:r>
              <a:rPr lang="ko-KR" altLang="en-US" dirty="0"/>
              <a:t> 연결되면 녹색 표시의 등이 </a:t>
            </a:r>
            <a:r>
              <a:rPr lang="ko-KR" altLang="en-US" dirty="0" err="1"/>
              <a:t>점등되어야</a:t>
            </a:r>
            <a:r>
              <a:rPr lang="ko-KR" altLang="en-US" dirty="0"/>
              <a:t>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57822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981871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16.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장애인용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측면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조작반의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스피커 및 마이크 적용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65113" indent="-265113" fontAlgn="base"/>
            <a:r>
              <a:rPr lang="en-US" altLang="ko-KR" b="1" dirty="0"/>
              <a:t>-  </a:t>
            </a:r>
            <a:r>
              <a:rPr lang="ko-KR" altLang="en-US" dirty="0"/>
              <a:t>카 내부 공간 </a:t>
            </a:r>
            <a:r>
              <a:rPr lang="ko-KR" altLang="en-US" b="1" dirty="0">
                <a:solidFill>
                  <a:srgbClr val="FF0000"/>
                </a:solidFill>
              </a:rPr>
              <a:t>어떤 위치에서든 원활히 통화가 가능한 경우</a:t>
            </a:r>
            <a:r>
              <a:rPr lang="ko-KR" altLang="en-US" dirty="0"/>
              <a:t> 장애인용 </a:t>
            </a:r>
            <a:r>
              <a:rPr lang="ko-KR" altLang="en-US" dirty="0" err="1"/>
              <a:t>조작반의</a:t>
            </a:r>
            <a:r>
              <a:rPr lang="ko-KR" altLang="en-US" dirty="0"/>
              <a:t> 마이크 및 스피커 설치는 </a:t>
            </a:r>
            <a:r>
              <a:rPr lang="ko-KR" altLang="en-US" b="1" dirty="0">
                <a:solidFill>
                  <a:srgbClr val="FF0000"/>
                </a:solidFill>
              </a:rPr>
              <a:t>제외 가능 </a:t>
            </a:r>
            <a:r>
              <a:rPr lang="en-US" altLang="ko-KR" dirty="0"/>
              <a:t>(</a:t>
            </a:r>
            <a:r>
              <a:rPr lang="ko-KR" altLang="en-US" dirty="0"/>
              <a:t>통화 품질</a:t>
            </a:r>
            <a:r>
              <a:rPr lang="en-US" altLang="ko-KR" dirty="0"/>
              <a:t>, </a:t>
            </a:r>
            <a:r>
              <a:rPr lang="ko-KR" altLang="en-US" dirty="0"/>
              <a:t>노이즈 등 고려 필요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-  </a:t>
            </a:r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측면 </a:t>
            </a:r>
            <a:r>
              <a:rPr lang="ko-KR" altLang="en-US" b="1" dirty="0" err="1">
                <a:solidFill>
                  <a:srgbClr val="FF0000"/>
                </a:solidFill>
              </a:rPr>
              <a:t>조작반에도</a:t>
            </a:r>
            <a:r>
              <a:rPr lang="ko-KR" altLang="en-US" b="1" dirty="0">
                <a:solidFill>
                  <a:srgbClr val="FF0000"/>
                </a:solidFill>
              </a:rPr>
              <a:t> 노란색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녹색 표시의 등이 </a:t>
            </a:r>
            <a:r>
              <a:rPr lang="ko-KR" altLang="en-US" b="1" dirty="0" err="1">
                <a:solidFill>
                  <a:srgbClr val="FF0000"/>
                </a:solidFill>
              </a:rPr>
              <a:t>점등</a:t>
            </a:r>
            <a:r>
              <a:rPr lang="ko-KR" altLang="en-US" dirty="0" err="1"/>
              <a:t>되어야</a:t>
            </a:r>
            <a:r>
              <a:rPr lang="ko-KR" altLang="en-US" dirty="0"/>
              <a:t> 함</a:t>
            </a:r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639929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812530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lnSpc>
                <a:spcPct val="13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		     </a:t>
            </a:r>
            <a:r>
              <a:rPr lang="ko-KR" altLang="en-US" b="1" dirty="0">
                <a:solidFill>
                  <a:schemeClr val="bg1"/>
                </a:solidFill>
              </a:rPr>
              <a:t>작업 또는 작업구역 이동이 필요한 카 지붕 표면의 미끄러지지 </a:t>
            </a:r>
            <a:endParaRPr lang="en-US" altLang="ko-KR" b="1" dirty="0">
              <a:solidFill>
                <a:schemeClr val="bg1"/>
              </a:solidFill>
            </a:endParaRPr>
          </a:p>
          <a:p>
            <a:pPr lvl="0" fontAlgn="base">
              <a:lnSpc>
                <a:spcPct val="13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		     </a:t>
            </a:r>
            <a:r>
              <a:rPr lang="ko-KR" altLang="en-US" b="1" dirty="0">
                <a:solidFill>
                  <a:schemeClr val="bg1"/>
                </a:solidFill>
              </a:rPr>
              <a:t>않도록 하는 수단의 카 상부 체대 적용에 대해 혼선 발생</a:t>
            </a:r>
            <a:endParaRPr lang="en-US" altLang="ko-KR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71256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17.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카 상부 체대의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미끄럼방지수단 적용</a:t>
            </a:r>
          </a:p>
        </p:txBody>
      </p:sp>
    </p:spTree>
    <p:extLst>
      <p:ext uri="{BB962C8B-B14F-4D97-AF65-F5344CB8AC3E}">
        <p14:creationId xmlns:p14="http://schemas.microsoft.com/office/powerpoint/2010/main" val="34979565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71256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17.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카 상부 체대의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미끄럼방지수단 적용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37364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b="1" dirty="0"/>
              <a:t>8.7.1</a:t>
            </a:r>
            <a:r>
              <a:rPr lang="en-US" altLang="ko-KR" dirty="0"/>
              <a:t> </a:t>
            </a:r>
            <a:r>
              <a:rPr lang="ko-KR" altLang="en-US" dirty="0"/>
              <a:t>카 지붕은 </a:t>
            </a:r>
            <a:r>
              <a:rPr lang="en-US" altLang="ko-KR" dirty="0"/>
              <a:t>8.3</a:t>
            </a:r>
            <a:r>
              <a:rPr lang="ko-KR" altLang="en-US" dirty="0"/>
              <a:t>에 따른 기준 뿐만 아니라 다음과 같은 기준에 적합해야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  나</a:t>
            </a:r>
            <a:r>
              <a:rPr lang="en-US" altLang="ko-KR" dirty="0"/>
              <a:t>) </a:t>
            </a:r>
            <a:r>
              <a:rPr lang="ko-KR" altLang="en-US" dirty="0"/>
              <a:t>작업 또는 </a:t>
            </a:r>
            <a:r>
              <a:rPr lang="ko-KR" altLang="en-US" dirty="0" err="1"/>
              <a:t>작업구역</a:t>
            </a:r>
            <a:r>
              <a:rPr lang="ko-KR" altLang="en-US" dirty="0"/>
              <a:t> 간의 이동이 필요한 카 지붕의 표면은 사람이 미끄러지지 않도록 되어야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  비고 </a:t>
            </a:r>
            <a:r>
              <a:rPr lang="en-US" altLang="ko-KR" dirty="0"/>
              <a:t>KS B ISO 14122-2, 4.2.4.6</a:t>
            </a:r>
            <a:r>
              <a:rPr lang="ko-KR" altLang="en-US" dirty="0"/>
              <a:t>을 참조한다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endParaRPr lang="en-US" altLang="ko-KR" dirty="0"/>
          </a:p>
          <a:p>
            <a:pPr fontAlgn="base"/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268842"/>
              </p:ext>
            </p:extLst>
          </p:nvPr>
        </p:nvGraphicFramePr>
        <p:xfrm>
          <a:off x="1405719" y="3463413"/>
          <a:ext cx="9212238" cy="1357639"/>
        </p:xfrm>
        <a:graphic>
          <a:graphicData uri="http://schemas.openxmlformats.org/drawingml/2006/table">
            <a:tbl>
              <a:tblPr/>
              <a:tblGrid>
                <a:gridCol w="3070588">
                  <a:extLst>
                    <a:ext uri="{9D8B030D-6E8A-4147-A177-3AD203B41FA5}">
                      <a16:colId xmlns:a16="http://schemas.microsoft.com/office/drawing/2014/main" val="2533592818"/>
                    </a:ext>
                  </a:extLst>
                </a:gridCol>
                <a:gridCol w="3070588">
                  <a:extLst>
                    <a:ext uri="{9D8B030D-6E8A-4147-A177-3AD203B41FA5}">
                      <a16:colId xmlns:a16="http://schemas.microsoft.com/office/drawing/2014/main" val="2682773407"/>
                    </a:ext>
                  </a:extLst>
                </a:gridCol>
                <a:gridCol w="3071062">
                  <a:extLst>
                    <a:ext uri="{9D8B030D-6E8A-4147-A177-3AD203B41FA5}">
                      <a16:colId xmlns:a16="http://schemas.microsoft.com/office/drawing/2014/main" val="3355219623"/>
                    </a:ext>
                  </a:extLst>
                </a:gridCol>
              </a:tblGrid>
              <a:tr h="223870">
                <a:tc>
                  <a:txBody>
                    <a:bodyPr/>
                    <a:lstStyle/>
                    <a:p>
                      <a:pPr marL="182880" marR="0" indent="-18288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kern="0" spc="-4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32080" marR="0" indent="-13208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500" b="1" kern="0" spc="0" dirty="0" err="1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인용기준</a:t>
                      </a:r>
                      <a:endParaRPr lang="ko-KR" altLang="en-US" sz="1500" b="1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 indent="-18288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kern="0" spc="-4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84674"/>
                  </a:ext>
                </a:extLst>
              </a:tr>
              <a:tr h="223870">
                <a:tc>
                  <a:txBody>
                    <a:bodyPr/>
                    <a:lstStyle/>
                    <a:p>
                      <a:pPr marL="182880" marR="0" indent="-18288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kern="0" spc="-4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880" marR="0" indent="-18288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500" kern="0" spc="-4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076336"/>
                  </a:ext>
                </a:extLst>
              </a:tr>
              <a:tr h="909899">
                <a:tc gridSpan="3">
                  <a:txBody>
                    <a:bodyPr/>
                    <a:lstStyle/>
                    <a:p>
                      <a:pPr marL="132080" marR="0" indent="-13208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6.5.7.3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카 지붕 또는 카 지붕의 설비 위에 어떤 하나의 연속되는 구역이 </a:t>
                      </a:r>
                      <a:r>
                        <a:rPr lang="ko-KR" altLang="en-US" sz="1600" b="1" kern="0" spc="0" dirty="0" err="1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유효면적</a:t>
                      </a:r>
                      <a:r>
                        <a:rPr lang="ko-KR" altLang="en-US" sz="1600" b="1" kern="0" spc="0" dirty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en-US" altLang="ko-KR" sz="1600" b="1" kern="0" spc="0" dirty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0.12</a:t>
                      </a:r>
                      <a:r>
                        <a:rPr lang="ko-KR" altLang="en-US" sz="1600" b="1" kern="0" spc="0" dirty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㎡ 이상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이고 가장 작은 변의 길이가 </a:t>
                      </a:r>
                      <a:r>
                        <a:rPr lang="en-US" altLang="ko-KR" sz="1600" b="1" kern="0" spc="0" dirty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0.25M </a:t>
                      </a:r>
                      <a:r>
                        <a:rPr lang="ko-KR" altLang="en-US" sz="1600" b="1" kern="0" spc="0" dirty="0">
                          <a:solidFill>
                            <a:srgbClr val="FF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이상</a:t>
                      </a:r>
                      <a:r>
                        <a:rPr lang="ko-KR" altLang="en-US" sz="1600" b="0" kern="0" spc="0" dirty="0"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인 경우</a:t>
                      </a:r>
                      <a:r>
                        <a:rPr lang="ko-KR" altLang="en-US" sz="1600" b="1" kern="0" spc="0" dirty="0"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,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그 구역은 사람이 서 있을 수 있는 장소로 본다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.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98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5129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712566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17.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카 상부 체대의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미끄럼방지수단 적용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65113" indent="-265113" fontAlgn="base"/>
            <a:r>
              <a:rPr lang="en-US" altLang="ko-KR" b="1" dirty="0"/>
              <a:t>-  </a:t>
            </a:r>
            <a:r>
              <a:rPr lang="ko-KR" altLang="en-US" dirty="0"/>
              <a:t>카 상부 체대의 </a:t>
            </a:r>
            <a:r>
              <a:rPr lang="ko-KR" altLang="en-US" b="1" dirty="0">
                <a:solidFill>
                  <a:srgbClr val="FF0000"/>
                </a:solidFill>
              </a:rPr>
              <a:t>작은 변 길이가 </a:t>
            </a:r>
            <a:r>
              <a:rPr lang="en-US" altLang="ko-KR" b="1" dirty="0">
                <a:solidFill>
                  <a:srgbClr val="FF0000"/>
                </a:solidFill>
              </a:rPr>
              <a:t>0.25 m </a:t>
            </a:r>
            <a:r>
              <a:rPr lang="ko-KR" altLang="en-US" b="1" dirty="0">
                <a:solidFill>
                  <a:srgbClr val="FF0000"/>
                </a:solidFill>
              </a:rPr>
              <a:t>이상이고</a:t>
            </a:r>
            <a:r>
              <a:rPr lang="en-US" altLang="ko-KR" b="1" dirty="0">
                <a:solidFill>
                  <a:srgbClr val="FF0000"/>
                </a:solidFill>
              </a:rPr>
              <a:t>, </a:t>
            </a:r>
            <a:r>
              <a:rPr lang="ko-KR" altLang="en-US" b="1" dirty="0">
                <a:solidFill>
                  <a:srgbClr val="FF0000"/>
                </a:solidFill>
              </a:rPr>
              <a:t>유효 면적이 </a:t>
            </a:r>
            <a:r>
              <a:rPr lang="en-US" altLang="ko-KR" b="1" dirty="0">
                <a:solidFill>
                  <a:srgbClr val="FF0000"/>
                </a:solidFill>
              </a:rPr>
              <a:t>0.12 m² </a:t>
            </a:r>
            <a:r>
              <a:rPr lang="ko-KR" altLang="en-US" b="1" dirty="0">
                <a:solidFill>
                  <a:srgbClr val="FF0000"/>
                </a:solidFill>
              </a:rPr>
              <a:t>이상인 경우</a:t>
            </a:r>
            <a:r>
              <a:rPr lang="ko-KR" altLang="en-US" dirty="0"/>
              <a:t> 미끄럼방지 조치를 적용함</a:t>
            </a:r>
          </a:p>
          <a:p>
            <a:pPr fontAlgn="base"/>
            <a:endParaRPr lang="en-US" altLang="ko-KR" dirty="0"/>
          </a:p>
          <a:p>
            <a:pPr marL="265113" indent="-265113" fontAlgn="base"/>
            <a:r>
              <a:rPr lang="en-US" altLang="ko-KR" dirty="0"/>
              <a:t>-  </a:t>
            </a:r>
            <a:r>
              <a:rPr lang="ko-KR" altLang="en-US" spc="-150" dirty="0"/>
              <a:t>다만</a:t>
            </a:r>
            <a:r>
              <a:rPr lang="en-US" altLang="ko-KR" spc="-150" dirty="0"/>
              <a:t>, </a:t>
            </a:r>
            <a:r>
              <a:rPr lang="ko-KR" altLang="en-US" spc="-150" dirty="0"/>
              <a:t>상기 치수 이하라 하더라도 </a:t>
            </a:r>
            <a:r>
              <a:rPr lang="ko-KR" altLang="en-US" spc="-150" dirty="0">
                <a:solidFill>
                  <a:srgbClr val="0000FF"/>
                </a:solidFill>
              </a:rPr>
              <a:t>이동 또는 작업 시 카 상부 체대를 밟아 안전사고 위험이 예측되는 경우에는 부착을 권장함</a:t>
            </a:r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pic>
        <p:nvPicPr>
          <p:cNvPr id="2049" name="_x621705832" descr="EMB000006b4be8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67"/>
          <a:stretch>
            <a:fillRect/>
          </a:stretch>
        </p:blipFill>
        <p:spPr bwMode="auto">
          <a:xfrm>
            <a:off x="5334450" y="3331491"/>
            <a:ext cx="6155977" cy="282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꺾인 연결선 7"/>
          <p:cNvCxnSpPr/>
          <p:nvPr/>
        </p:nvCxnSpPr>
        <p:spPr>
          <a:xfrm rot="10800000" flipV="1">
            <a:off x="3341661" y="4612168"/>
            <a:ext cx="3273552" cy="832104"/>
          </a:xfrm>
          <a:prstGeom prst="bentConnector3">
            <a:avLst/>
          </a:prstGeom>
          <a:ln w="31750">
            <a:solidFill>
              <a:srgbClr val="FF0000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8114" y="5167274"/>
            <a:ext cx="2523546" cy="553998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sz="1500" b="1" dirty="0"/>
              <a:t>작은 변 길이 </a:t>
            </a:r>
            <a:r>
              <a:rPr lang="en-US" altLang="ko-KR" sz="1500" b="1" dirty="0"/>
              <a:t>0.25 m </a:t>
            </a:r>
            <a:r>
              <a:rPr lang="ko-KR" altLang="en-US" sz="1500" b="1" dirty="0"/>
              <a:t>이상</a:t>
            </a:r>
            <a:endParaRPr lang="en-US" altLang="ko-KR" sz="1500" b="1" dirty="0"/>
          </a:p>
          <a:p>
            <a:r>
              <a:rPr lang="ko-KR" altLang="en-US" sz="1500" b="1" dirty="0"/>
              <a:t>유효 면적 </a:t>
            </a:r>
            <a:r>
              <a:rPr lang="en-US" altLang="ko-KR" sz="1500" b="1" dirty="0"/>
              <a:t>0.12 </a:t>
            </a:r>
            <a:r>
              <a:rPr lang="ko-KR" altLang="en-US" sz="1500" b="1" dirty="0"/>
              <a:t>이상</a:t>
            </a:r>
          </a:p>
        </p:txBody>
      </p:sp>
    </p:spTree>
    <p:extLst>
      <p:ext uri="{BB962C8B-B14F-4D97-AF65-F5344CB8AC3E}">
        <p14:creationId xmlns:p14="http://schemas.microsoft.com/office/powerpoint/2010/main" val="123279003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113293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/>
                </a:solidFill>
              </a:rPr>
              <a:t>「승강기 안전관리법」 시행규칙 제</a:t>
            </a:r>
            <a:r>
              <a:rPr lang="en-US" altLang="ko-KR" b="1" dirty="0">
                <a:solidFill>
                  <a:schemeClr val="bg1"/>
                </a:solidFill>
              </a:rPr>
              <a:t>3</a:t>
            </a:r>
            <a:r>
              <a:rPr lang="ko-KR" altLang="en-US" b="1" dirty="0">
                <a:solidFill>
                  <a:schemeClr val="bg1"/>
                </a:solidFill>
              </a:rPr>
              <a:t>조제</a:t>
            </a:r>
            <a:r>
              <a:rPr lang="en-US" altLang="ko-KR" b="1" dirty="0">
                <a:solidFill>
                  <a:schemeClr val="bg1"/>
                </a:solidFill>
              </a:rPr>
              <a:t>1</a:t>
            </a:r>
            <a:r>
              <a:rPr lang="ko-KR" altLang="en-US" b="1" dirty="0">
                <a:solidFill>
                  <a:schemeClr val="bg1"/>
                </a:solidFill>
              </a:rPr>
              <a:t>호 </a:t>
            </a:r>
            <a:r>
              <a:rPr lang="ko-KR" altLang="en-US" b="1" dirty="0" err="1">
                <a:solidFill>
                  <a:schemeClr val="bg1"/>
                </a:solidFill>
              </a:rPr>
              <a:t>바목에</a:t>
            </a:r>
            <a:r>
              <a:rPr lang="ko-KR" altLang="en-US" b="1" dirty="0">
                <a:solidFill>
                  <a:schemeClr val="bg1"/>
                </a:solidFill>
              </a:rPr>
              <a:t> 따라 </a:t>
            </a:r>
            <a:r>
              <a:rPr lang="ko-KR" altLang="en-US" b="1" dirty="0" err="1">
                <a:solidFill>
                  <a:schemeClr val="bg1"/>
                </a:solidFill>
              </a:rPr>
              <a:t>교체설치</a:t>
            </a:r>
            <a:r>
              <a:rPr lang="ko-KR" altLang="en-US" b="1" dirty="0">
                <a:solidFill>
                  <a:schemeClr val="bg1"/>
                </a:solidFill>
              </a:rPr>
              <a:t> 시 “출입문의 </a:t>
            </a:r>
            <a:r>
              <a:rPr lang="ko-KR" altLang="en-US" b="1" dirty="0" err="1">
                <a:solidFill>
                  <a:schemeClr val="bg1"/>
                </a:solidFill>
              </a:rPr>
              <a:t>문틀”은</a:t>
            </a:r>
            <a:r>
              <a:rPr lang="ko-KR" altLang="en-US" b="1" dirty="0">
                <a:solidFill>
                  <a:schemeClr val="bg1"/>
                </a:solidFill>
              </a:rPr>
              <a:t> 재사용 할 수 있음을 규정하고 있으나</a:t>
            </a:r>
            <a:r>
              <a:rPr lang="en-US" altLang="ko-KR" b="1" dirty="0">
                <a:solidFill>
                  <a:schemeClr val="bg1"/>
                </a:solidFill>
              </a:rPr>
              <a:t>, </a:t>
            </a:r>
            <a:r>
              <a:rPr lang="ko-KR" altLang="en-US" b="1" dirty="0"/>
              <a:t>승강장 출입구의 문틀을 재사용하여 덧씌우기 하는 경우 카 출입구보다 작아지거나 안전기준에서 요구하는 출입구의 유효 폭보다 작아지는 경우 발생</a:t>
            </a:r>
            <a:endParaRPr lang="en-US" altLang="ko-K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94339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18.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교체 설치되는 승강기의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출입구 유효 폭 적용 </a:t>
            </a:r>
            <a:r>
              <a:rPr lang="ko-KR" altLang="en-US" sz="3000" dirty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</p:spTree>
    <p:extLst>
      <p:ext uri="{BB962C8B-B14F-4D97-AF65-F5344CB8AC3E}">
        <p14:creationId xmlns:p14="http://schemas.microsoft.com/office/powerpoint/2010/main" val="372716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101232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소방구조용</a:t>
            </a:r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피난용 엘리베이터의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승강로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제연설비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설치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36317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ts val="1000"/>
              </a:spcBef>
            </a:pPr>
            <a:r>
              <a:rPr lang="ko-KR" altLang="en-US" dirty="0"/>
              <a:t>① </a:t>
            </a:r>
            <a:r>
              <a:rPr lang="ko-KR" altLang="en-US" dirty="0" err="1"/>
              <a:t>소방구조용</a:t>
            </a:r>
            <a:r>
              <a:rPr lang="en-US" altLang="ko-KR" dirty="0"/>
              <a:t>, </a:t>
            </a:r>
            <a:r>
              <a:rPr lang="ko-KR" altLang="en-US" dirty="0"/>
              <a:t>피난용 엘리베이터에 제한적으로 설치 가능함</a:t>
            </a:r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② 평소에는 닫힘 상태를 유지하는 구조로 </a:t>
            </a:r>
            <a:r>
              <a:rPr lang="ko-KR" altLang="en-US" dirty="0">
                <a:solidFill>
                  <a:srgbClr val="FF0000"/>
                </a:solidFill>
              </a:rPr>
              <a:t>조절</a:t>
            </a:r>
            <a:r>
              <a:rPr lang="en-US" altLang="ko-KR" dirty="0">
                <a:solidFill>
                  <a:srgbClr val="FF0000"/>
                </a:solidFill>
              </a:rPr>
              <a:t>·</a:t>
            </a:r>
            <a:r>
              <a:rPr lang="ko-KR" altLang="en-US" dirty="0">
                <a:solidFill>
                  <a:srgbClr val="FF0000"/>
                </a:solidFill>
              </a:rPr>
              <a:t>제어장치는 </a:t>
            </a:r>
            <a:r>
              <a:rPr lang="ko-KR" altLang="en-US" dirty="0" err="1">
                <a:solidFill>
                  <a:srgbClr val="FF0000"/>
                </a:solidFill>
              </a:rPr>
              <a:t>승강로</a:t>
            </a:r>
            <a:r>
              <a:rPr lang="ko-KR" altLang="en-US" dirty="0">
                <a:solidFill>
                  <a:srgbClr val="FF0000"/>
                </a:solidFill>
              </a:rPr>
              <a:t> 외부에 설치</a:t>
            </a:r>
            <a:r>
              <a:rPr lang="ko-KR" altLang="en-US" dirty="0"/>
              <a:t>되어야 함</a:t>
            </a:r>
            <a:endParaRPr lang="en-US" altLang="ko-KR" dirty="0"/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③ 해당 설비로 인해 </a:t>
            </a:r>
            <a:r>
              <a:rPr lang="ko-KR" altLang="en-US" dirty="0" err="1"/>
              <a:t>카문</a:t>
            </a:r>
            <a:r>
              <a:rPr lang="ko-KR" altLang="en-US" dirty="0"/>
              <a:t> 방향으로 </a:t>
            </a:r>
            <a:r>
              <a:rPr lang="ko-KR" altLang="en-US" dirty="0" err="1"/>
              <a:t>개구부</a:t>
            </a:r>
            <a:r>
              <a:rPr lang="ko-KR" altLang="en-US" dirty="0"/>
              <a:t> 등이 형성된 경우</a:t>
            </a:r>
          </a:p>
          <a:p>
            <a:pPr marL="357188" indent="-357188" fontAlgn="base">
              <a:spcBef>
                <a:spcPts val="1000"/>
              </a:spcBef>
            </a:pPr>
            <a:r>
              <a:rPr lang="en-US" altLang="ko-KR" dirty="0"/>
              <a:t>  - </a:t>
            </a:r>
            <a:r>
              <a:rPr lang="ko-KR" altLang="en-US" dirty="0"/>
              <a:t>엘리베이터 안전기준 </a:t>
            </a:r>
            <a:r>
              <a:rPr lang="en-US" altLang="ko-KR" dirty="0"/>
              <a:t>6.5.3.1</a:t>
            </a:r>
            <a:r>
              <a:rPr lang="ko-KR" altLang="en-US" dirty="0"/>
              <a:t>에 따라 </a:t>
            </a:r>
            <a:r>
              <a:rPr lang="ko-KR" altLang="en-US" dirty="0" err="1"/>
              <a:t>승강로</a:t>
            </a:r>
            <a:r>
              <a:rPr lang="ko-KR" altLang="en-US" dirty="0"/>
              <a:t> 내측과 카 문턱</a:t>
            </a:r>
            <a:r>
              <a:rPr lang="en-US" altLang="ko-KR" dirty="0"/>
              <a:t>, </a:t>
            </a:r>
            <a:r>
              <a:rPr lang="ko-KR" altLang="en-US" dirty="0"/>
              <a:t>카 문틀 또는 </a:t>
            </a:r>
            <a:r>
              <a:rPr lang="ko-KR" altLang="en-US" dirty="0" err="1"/>
              <a:t>카문의</a:t>
            </a:r>
            <a:r>
              <a:rPr lang="ko-KR" altLang="en-US" dirty="0"/>
              <a:t> 닫히는 모서리 사이의 수평거리가 </a:t>
            </a:r>
            <a:r>
              <a:rPr lang="en-US" altLang="ko-KR" dirty="0"/>
              <a:t>0.15m</a:t>
            </a:r>
            <a:r>
              <a:rPr lang="ko-KR" altLang="en-US" dirty="0"/>
              <a:t>를 초과하지 않아야 함</a:t>
            </a:r>
          </a:p>
          <a:p>
            <a:pPr marL="447675" indent="-447675" fontAlgn="base">
              <a:spcBef>
                <a:spcPts val="1000"/>
              </a:spcBef>
            </a:pPr>
            <a:r>
              <a:rPr lang="en-US" altLang="ko-KR" dirty="0"/>
              <a:t>  ※ </a:t>
            </a:r>
            <a:r>
              <a:rPr lang="ko-KR" altLang="en-US" dirty="0"/>
              <a:t>층과 </a:t>
            </a:r>
            <a:r>
              <a:rPr lang="ko-KR" altLang="en-US" dirty="0" err="1"/>
              <a:t>층사이</a:t>
            </a:r>
            <a:r>
              <a:rPr lang="ko-KR" altLang="en-US" dirty="0"/>
              <a:t> 카 문 열림 구간 내 설치 시 </a:t>
            </a:r>
            <a:r>
              <a:rPr lang="ko-KR" altLang="en-US" dirty="0" err="1"/>
              <a:t>카문</a:t>
            </a:r>
            <a:r>
              <a:rPr lang="ko-KR" altLang="en-US" dirty="0"/>
              <a:t> </a:t>
            </a:r>
            <a:r>
              <a:rPr lang="ko-KR" altLang="en-US" dirty="0" err="1"/>
              <a:t>잠금장치</a:t>
            </a:r>
            <a:r>
              <a:rPr lang="ko-KR" altLang="en-US" dirty="0"/>
              <a:t> 또는 </a:t>
            </a:r>
            <a:r>
              <a:rPr lang="ko-KR" altLang="en-US" dirty="0" err="1"/>
              <a:t>페이셔플레이트</a:t>
            </a:r>
            <a:r>
              <a:rPr lang="ko-KR" altLang="en-US" dirty="0"/>
              <a:t> 설치</a:t>
            </a:r>
            <a:r>
              <a:rPr lang="en-US" altLang="ko-KR" dirty="0"/>
              <a:t>, </a:t>
            </a:r>
            <a:r>
              <a:rPr lang="ko-KR" altLang="en-US" dirty="0"/>
              <a:t>전면 </a:t>
            </a:r>
            <a:r>
              <a:rPr lang="ko-KR" altLang="en-US" dirty="0" err="1"/>
              <a:t>고정난간</a:t>
            </a:r>
            <a:r>
              <a:rPr lang="ko-KR" altLang="en-US" dirty="0"/>
              <a:t> 등이 고려될 수 있음</a:t>
            </a:r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④ 해당 설비가 </a:t>
            </a:r>
            <a:r>
              <a:rPr lang="ko-KR" altLang="en-US" dirty="0" err="1"/>
              <a:t>승강로</a:t>
            </a:r>
            <a:r>
              <a:rPr lang="ko-KR" altLang="en-US" dirty="0"/>
              <a:t> 내부에서 </a:t>
            </a:r>
            <a:r>
              <a:rPr lang="en-US" altLang="ko-KR" dirty="0"/>
              <a:t>0.15 m </a:t>
            </a:r>
            <a:r>
              <a:rPr lang="ko-KR" altLang="en-US" dirty="0"/>
              <a:t>이상 돌출되어 사람이 서있을 수 있는 공간이 발생한 경우</a:t>
            </a:r>
          </a:p>
          <a:p>
            <a:pPr marL="357188" indent="-357188" fontAlgn="base">
              <a:spcBef>
                <a:spcPts val="1000"/>
              </a:spcBef>
            </a:pPr>
            <a:r>
              <a:rPr lang="en-US" altLang="ko-KR" dirty="0"/>
              <a:t>  - </a:t>
            </a:r>
            <a:r>
              <a:rPr lang="ko-KR" altLang="en-US" spc="-150" dirty="0"/>
              <a:t>엘리베이터 안전기준 </a:t>
            </a:r>
            <a:r>
              <a:rPr lang="en-US" altLang="ko-KR" spc="-150" dirty="0"/>
              <a:t>6.5.2.2.2</a:t>
            </a:r>
            <a:r>
              <a:rPr lang="ko-KR" altLang="en-US" spc="-150" dirty="0"/>
              <a:t>에 따라 </a:t>
            </a:r>
            <a:r>
              <a:rPr lang="ko-KR" altLang="en-US" spc="-150" dirty="0" err="1"/>
              <a:t>모따기</a:t>
            </a:r>
            <a:r>
              <a:rPr lang="en-US" altLang="ko-KR" spc="-150" dirty="0"/>
              <a:t>, </a:t>
            </a:r>
            <a:r>
              <a:rPr lang="ko-KR" altLang="en-US" spc="-150" dirty="0" err="1"/>
              <a:t>디플렉터</a:t>
            </a:r>
            <a:r>
              <a:rPr lang="ko-KR" altLang="en-US" spc="-150" dirty="0"/>
              <a:t> 등의 조치가 되어야 함</a:t>
            </a:r>
            <a:r>
              <a:rPr lang="en-US" altLang="ko-KR" spc="-150" dirty="0"/>
              <a:t>. </a:t>
            </a:r>
            <a:r>
              <a:rPr lang="ko-KR" altLang="en-US" spc="-150" dirty="0"/>
              <a:t>다만</a:t>
            </a:r>
            <a:r>
              <a:rPr lang="en-US" altLang="ko-KR" spc="-150" dirty="0"/>
              <a:t>, 8.7.4</a:t>
            </a:r>
            <a:r>
              <a:rPr lang="ko-KR" altLang="en-US" spc="-150" dirty="0"/>
              <a:t>에 따른 </a:t>
            </a:r>
            <a:r>
              <a:rPr lang="ko-KR" altLang="en-US" spc="-150" dirty="0" err="1"/>
              <a:t>보호난간이</a:t>
            </a:r>
            <a:r>
              <a:rPr lang="ko-KR" altLang="en-US" spc="-150" dirty="0"/>
              <a:t> 설치된 경우 </a:t>
            </a:r>
            <a:r>
              <a:rPr lang="ko-KR" altLang="en-US" spc="-150" dirty="0" err="1"/>
              <a:t>모따기</a:t>
            </a:r>
            <a:r>
              <a:rPr lang="ko-KR" altLang="en-US" spc="-150" dirty="0"/>
              <a:t> 및 </a:t>
            </a:r>
            <a:r>
              <a:rPr lang="ko-KR" altLang="en-US" spc="-150" dirty="0" err="1"/>
              <a:t>디플렉터</a:t>
            </a:r>
            <a:r>
              <a:rPr lang="ko-KR" altLang="en-US" spc="-150" dirty="0"/>
              <a:t> 제외 가능</a:t>
            </a:r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13437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94339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18.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교체 설치되는 승강기의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출입구 유효 폭 적용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31824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b="1" dirty="0"/>
              <a:t>7.2.2</a:t>
            </a:r>
            <a:r>
              <a:rPr lang="en-US" altLang="ko-KR" dirty="0"/>
              <a:t> </a:t>
            </a:r>
            <a:r>
              <a:rPr lang="ko-KR" altLang="en-US" dirty="0"/>
              <a:t>폭</a:t>
            </a:r>
          </a:p>
          <a:p>
            <a:pPr fontAlgn="base"/>
            <a:r>
              <a:rPr lang="ko-KR" altLang="en-US" spc="-150" dirty="0"/>
              <a:t>  </a:t>
            </a:r>
            <a:r>
              <a:rPr lang="ko-KR" altLang="en-US" spc="-150" dirty="0" err="1"/>
              <a:t>승강장문의</a:t>
            </a:r>
            <a:r>
              <a:rPr lang="ko-KR" altLang="en-US" spc="-150" dirty="0"/>
              <a:t> 출입구 유효 폭은 카 출입구 폭 이상으로 하되</a:t>
            </a:r>
            <a:r>
              <a:rPr lang="en-US" altLang="ko-KR" spc="-150" dirty="0"/>
              <a:t>, </a:t>
            </a:r>
            <a:r>
              <a:rPr lang="ko-KR" altLang="en-US" spc="-150" dirty="0"/>
              <a:t>카 출입구 폭보다 </a:t>
            </a:r>
            <a:r>
              <a:rPr lang="en-US" altLang="ko-KR" spc="-150" dirty="0"/>
              <a:t>50 </a:t>
            </a:r>
            <a:r>
              <a:rPr lang="ko-KR" altLang="en-US" spc="-150" dirty="0"/>
              <a:t>㎜를 초과하지 않아야 한다</a:t>
            </a:r>
            <a:r>
              <a:rPr lang="en-US" altLang="ko-KR" spc="-150" dirty="0"/>
              <a:t>.</a:t>
            </a:r>
          </a:p>
          <a:p>
            <a:pPr fontAlgn="base"/>
            <a:endParaRPr lang="ko-KR" altLang="en-US" spc="-150" dirty="0"/>
          </a:p>
          <a:p>
            <a:pPr marL="357188" indent="-357188" fontAlgn="base"/>
            <a:r>
              <a:rPr lang="en-US" altLang="ko-KR" b="1" dirty="0"/>
              <a:t>17.1.3.2</a:t>
            </a:r>
            <a:r>
              <a:rPr lang="en-US" altLang="ko-KR" dirty="0"/>
              <a:t> </a:t>
            </a:r>
            <a:r>
              <a:rPr lang="ko-KR" altLang="en-US" dirty="0"/>
              <a:t>출입문의 통과 </a:t>
            </a:r>
            <a:r>
              <a:rPr lang="ko-KR" altLang="en-US" dirty="0" err="1"/>
              <a:t>유효폭은</a:t>
            </a:r>
            <a:r>
              <a:rPr lang="ko-KR" altLang="en-US" dirty="0"/>
              <a:t> </a:t>
            </a:r>
            <a:r>
              <a:rPr lang="en-US" altLang="ko-KR" dirty="0"/>
              <a:t>0.8 m </a:t>
            </a:r>
            <a:r>
              <a:rPr lang="ko-KR" altLang="en-US" dirty="0"/>
              <a:t>이상으로 하되</a:t>
            </a:r>
            <a:r>
              <a:rPr lang="en-US" altLang="ko-KR" dirty="0"/>
              <a:t>, </a:t>
            </a:r>
            <a:r>
              <a:rPr lang="ko-KR" altLang="en-US" dirty="0"/>
              <a:t>신축한 건물의 경우에는 출입문의 통과 </a:t>
            </a:r>
            <a:r>
              <a:rPr lang="ko-KR" altLang="en-US" dirty="0" err="1"/>
              <a:t>유효폭을</a:t>
            </a:r>
            <a:r>
              <a:rPr lang="ko-KR" altLang="en-US" dirty="0"/>
              <a:t> </a:t>
            </a:r>
            <a:r>
              <a:rPr lang="en-US" altLang="ko-KR" dirty="0"/>
              <a:t>0.9 m </a:t>
            </a:r>
            <a:r>
              <a:rPr lang="ko-KR" altLang="en-US" dirty="0"/>
              <a:t>이상으로 할 수 있다</a:t>
            </a:r>
            <a:r>
              <a:rPr lang="en-US" altLang="ko-KR" dirty="0"/>
              <a:t>.</a:t>
            </a:r>
          </a:p>
          <a:p>
            <a:pPr fontAlgn="base"/>
            <a:endParaRPr lang="ko-KR" altLang="en-US" dirty="0"/>
          </a:p>
          <a:p>
            <a:pPr marL="357188" indent="-357188" fontAlgn="base"/>
            <a:r>
              <a:rPr lang="en-US" altLang="ko-KR" b="1" dirty="0"/>
              <a:t>17.2.3.3</a:t>
            </a:r>
            <a:r>
              <a:rPr lang="en-US" altLang="ko-KR" dirty="0"/>
              <a:t> </a:t>
            </a:r>
            <a:r>
              <a:rPr lang="ko-KR" altLang="en-US" dirty="0" err="1"/>
              <a:t>소방구조용</a:t>
            </a:r>
            <a:r>
              <a:rPr lang="ko-KR" altLang="en-US" dirty="0"/>
              <a:t> 엘리베이터의 크기는 </a:t>
            </a:r>
            <a:r>
              <a:rPr lang="en-US" altLang="ko-KR" dirty="0"/>
              <a:t>KS B ISO 4190-1</a:t>
            </a:r>
            <a:r>
              <a:rPr lang="ko-KR" altLang="en-US" dirty="0"/>
              <a:t>에 따라 </a:t>
            </a:r>
            <a:r>
              <a:rPr lang="en-US" altLang="ko-KR" dirty="0"/>
              <a:t>630 </a:t>
            </a:r>
            <a:r>
              <a:rPr lang="ko-KR" altLang="en-US" dirty="0"/>
              <a:t>㎏의 </a:t>
            </a:r>
            <a:r>
              <a:rPr lang="ko-KR" altLang="en-US" dirty="0" err="1"/>
              <a:t>정격하중을</a:t>
            </a:r>
            <a:r>
              <a:rPr lang="ko-KR" altLang="en-US" dirty="0"/>
              <a:t> 갖는 폭 </a:t>
            </a:r>
            <a:r>
              <a:rPr lang="en-US" altLang="ko-KR" dirty="0"/>
              <a:t>1,100 </a:t>
            </a:r>
            <a:r>
              <a:rPr lang="ko-KR" altLang="en-US" dirty="0"/>
              <a:t>㎜</a:t>
            </a:r>
            <a:r>
              <a:rPr lang="en-US" altLang="ko-KR" dirty="0"/>
              <a:t>, </a:t>
            </a:r>
            <a:r>
              <a:rPr lang="ko-KR" altLang="en-US" dirty="0"/>
              <a:t>깊이 </a:t>
            </a:r>
            <a:r>
              <a:rPr lang="en-US" altLang="ko-KR" dirty="0"/>
              <a:t>1,400 </a:t>
            </a:r>
            <a:r>
              <a:rPr lang="ko-KR" altLang="en-US" dirty="0"/>
              <a:t>㎜ 이상이어야 하며</a:t>
            </a:r>
            <a:r>
              <a:rPr lang="en-US" altLang="ko-KR" dirty="0"/>
              <a:t>, </a:t>
            </a:r>
            <a:r>
              <a:rPr lang="ko-KR" altLang="en-US" dirty="0"/>
              <a:t>출입구 유효 폭은 </a:t>
            </a:r>
            <a:r>
              <a:rPr lang="en-US" altLang="ko-KR" dirty="0"/>
              <a:t>800 </a:t>
            </a:r>
            <a:r>
              <a:rPr lang="ko-KR" altLang="en-US" dirty="0"/>
              <a:t>㎜ 이상이어야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702879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943399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18.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교체 설치되는 승강기의 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출입구 유효 폭 적용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413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spc="-150" dirty="0">
                <a:solidFill>
                  <a:prstClr val="black"/>
                </a:solidFill>
              </a:rPr>
              <a:t>승강기 검사기준 적용 시 허용오차는 별도 적용하고 있지 않으나</a:t>
            </a:r>
            <a:r>
              <a:rPr lang="en-US" altLang="ko-KR" sz="1600" spc="-150" dirty="0">
                <a:solidFill>
                  <a:prstClr val="black"/>
                </a:solidFill>
              </a:rPr>
              <a:t>, </a:t>
            </a:r>
            <a:r>
              <a:rPr lang="ko-KR" altLang="en-US" sz="1600" spc="-150" dirty="0" err="1">
                <a:solidFill>
                  <a:prstClr val="black"/>
                </a:solidFill>
              </a:rPr>
              <a:t>교체설치</a:t>
            </a:r>
            <a:r>
              <a:rPr lang="ko-KR" altLang="en-US" sz="1600" spc="-150" dirty="0">
                <a:solidFill>
                  <a:prstClr val="black"/>
                </a:solidFill>
              </a:rPr>
              <a:t> 승강기의 승강장 출입구 폭을 「건축법 시행규칙」 </a:t>
            </a:r>
            <a:r>
              <a:rPr lang="en-US" altLang="ko-KR" sz="1600" spc="-150" dirty="0">
                <a:solidFill>
                  <a:prstClr val="black"/>
                </a:solidFill>
              </a:rPr>
              <a:t>[</a:t>
            </a:r>
            <a:r>
              <a:rPr lang="ko-KR" altLang="en-US" sz="1600" spc="-150" dirty="0">
                <a:solidFill>
                  <a:prstClr val="black"/>
                </a:solidFill>
              </a:rPr>
              <a:t>별표</a:t>
            </a:r>
            <a:r>
              <a:rPr lang="en-US" altLang="ko-KR" sz="1600" spc="-150" dirty="0">
                <a:solidFill>
                  <a:prstClr val="black"/>
                </a:solidFill>
              </a:rPr>
              <a:t>5]</a:t>
            </a:r>
          </a:p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spc="-150" dirty="0">
                <a:solidFill>
                  <a:prstClr val="black"/>
                </a:solidFill>
              </a:rPr>
              <a:t>건축허용오차 “</a:t>
            </a:r>
            <a:r>
              <a:rPr lang="ko-KR" altLang="en-US" sz="1600" spc="-150" dirty="0" err="1">
                <a:solidFill>
                  <a:prstClr val="black"/>
                </a:solidFill>
              </a:rPr>
              <a:t>출구너비</a:t>
            </a:r>
            <a:r>
              <a:rPr lang="ko-KR" altLang="en-US" sz="1600" spc="-150" dirty="0">
                <a:solidFill>
                  <a:prstClr val="black"/>
                </a:solidFill>
              </a:rPr>
              <a:t>” 항목을 인용하여 </a:t>
            </a:r>
            <a:r>
              <a:rPr lang="en-US" altLang="ko-KR" sz="1600" b="1" spc="-150" dirty="0">
                <a:solidFill>
                  <a:srgbClr val="FF0000"/>
                </a:solidFill>
              </a:rPr>
              <a:t>2</a:t>
            </a:r>
            <a:r>
              <a:rPr lang="ko-KR" altLang="en-US" sz="1600" b="1" spc="-150" dirty="0">
                <a:solidFill>
                  <a:srgbClr val="FF0000"/>
                </a:solidFill>
              </a:rPr>
              <a:t>퍼센트 이내의 오차를 적용</a:t>
            </a:r>
            <a:endParaRPr lang="en-US" altLang="ko-KR" sz="1600" b="1" spc="-150" dirty="0">
              <a:solidFill>
                <a:srgbClr val="FF0000"/>
              </a:solidFill>
            </a:endParaRPr>
          </a:p>
          <a:p>
            <a:pPr marL="177800" lvl="0" indent="-177800" fontAlgn="base">
              <a:lnSpc>
                <a:spcPct val="130000"/>
              </a:lnSpc>
            </a:pPr>
            <a:endParaRPr lang="ko-KR" altLang="en-US" sz="800" b="1" spc="-150" dirty="0">
              <a:solidFill>
                <a:srgbClr val="FF0000"/>
              </a:solidFill>
            </a:endParaRPr>
          </a:p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   </a:t>
            </a:r>
            <a:r>
              <a:rPr lang="en-US" altLang="ko-KR" sz="1600" b="1" dirty="0">
                <a:solidFill>
                  <a:srgbClr val="FF0000"/>
                </a:solidFill>
              </a:rPr>
              <a:t>※ </a:t>
            </a:r>
            <a:r>
              <a:rPr lang="ko-KR" altLang="en-US" sz="1600" b="1" dirty="0" err="1">
                <a:solidFill>
                  <a:srgbClr val="FF0000"/>
                </a:solidFill>
              </a:rPr>
              <a:t>건축오차</a:t>
            </a:r>
            <a:r>
              <a:rPr lang="ko-KR" altLang="en-US" sz="1600" b="1" dirty="0">
                <a:solidFill>
                  <a:srgbClr val="FF0000"/>
                </a:solidFill>
              </a:rPr>
              <a:t> 적용은 해당 사항에 한해서 유효함</a:t>
            </a:r>
            <a:endParaRPr lang="en-US" altLang="ko-KR" sz="1600" b="1" dirty="0">
              <a:solidFill>
                <a:srgbClr val="FF0000"/>
              </a:solidFill>
            </a:endParaRP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srgbClr val="FF0000"/>
              </a:solidFill>
            </a:endParaRPr>
          </a:p>
          <a:p>
            <a:pPr marL="177800" lvl="0" indent="-177800" fontAlgn="base">
              <a:lnSpc>
                <a:spcPct val="130000"/>
              </a:lnSpc>
            </a:pPr>
            <a:r>
              <a:rPr lang="en-US" altLang="ko-KR" sz="1600" dirty="0"/>
              <a:t>&lt;</a:t>
            </a:r>
            <a:r>
              <a:rPr lang="ko-KR" altLang="en-US" sz="1600" dirty="0"/>
              <a:t>참고</a:t>
            </a:r>
            <a:r>
              <a:rPr lang="en-US" altLang="ko-KR" sz="1600" dirty="0"/>
              <a:t>&gt; </a:t>
            </a:r>
            <a:r>
              <a:rPr lang="ko-KR" altLang="en-US" sz="1600" dirty="0"/>
              <a:t>「건축법 시행규칙」</a:t>
            </a:r>
            <a:r>
              <a:rPr lang="en-US" altLang="ko-KR" sz="1600" dirty="0"/>
              <a:t>[</a:t>
            </a:r>
            <a:r>
              <a:rPr lang="ko-KR" altLang="en-US" sz="1600" dirty="0"/>
              <a:t>별표</a:t>
            </a:r>
            <a:r>
              <a:rPr lang="en-US" altLang="ko-KR" sz="1600" dirty="0"/>
              <a:t>5] </a:t>
            </a:r>
            <a:r>
              <a:rPr lang="ko-KR" altLang="en-US" sz="1600" dirty="0"/>
              <a:t>건축허용오차</a:t>
            </a:r>
            <a:r>
              <a:rPr lang="en-US" altLang="ko-KR" sz="1600" dirty="0"/>
              <a:t> “</a:t>
            </a:r>
            <a:r>
              <a:rPr lang="ko-KR" altLang="en-US" sz="1600" dirty="0" err="1"/>
              <a:t>출구너비</a:t>
            </a:r>
            <a:r>
              <a:rPr lang="en-US" altLang="ko-KR" sz="1600" dirty="0"/>
              <a:t>”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dirty="0"/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dirty="0"/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dirty="0"/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dirty="0"/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dirty="0"/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dirty="0"/>
          </a:p>
          <a:p>
            <a:pPr marL="177800" lvl="0" indent="-177800" fontAlgn="base">
              <a:lnSpc>
                <a:spcPct val="130000"/>
              </a:lnSpc>
            </a:pPr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359463"/>
              </p:ext>
            </p:extLst>
          </p:nvPr>
        </p:nvGraphicFramePr>
        <p:xfrm>
          <a:off x="2076347" y="3508586"/>
          <a:ext cx="812800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7426777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95488588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■ 건축법 시행규칙</a:t>
                      </a:r>
                      <a:r>
                        <a:rPr lang="en-US" altLang="ko-KR" baseline="0" dirty="0"/>
                        <a:t> [</a:t>
                      </a:r>
                      <a:r>
                        <a:rPr lang="ko-KR" altLang="en-US" baseline="0" dirty="0"/>
                        <a:t>별표</a:t>
                      </a:r>
                      <a:r>
                        <a:rPr lang="en-US" altLang="ko-KR" baseline="0" dirty="0"/>
                        <a:t>5] &lt;</a:t>
                      </a:r>
                      <a:r>
                        <a:rPr lang="ko-KR" altLang="en-US" baseline="0" dirty="0"/>
                        <a:t>개정 </a:t>
                      </a:r>
                      <a:r>
                        <a:rPr lang="en-US" altLang="ko-KR" baseline="0" dirty="0"/>
                        <a:t>2010.8.5&gt;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29147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건축허용오차</a:t>
                      </a:r>
                      <a:r>
                        <a:rPr lang="en-US" altLang="ko-KR" sz="1600" dirty="0"/>
                        <a:t>(</a:t>
                      </a:r>
                      <a:r>
                        <a:rPr lang="ko-KR" altLang="en-US" sz="1600" dirty="0"/>
                        <a:t>제</a:t>
                      </a:r>
                      <a:r>
                        <a:rPr lang="en-US" altLang="ko-KR" sz="1600" dirty="0"/>
                        <a:t>20</a:t>
                      </a:r>
                      <a:r>
                        <a:rPr lang="ko-KR" altLang="en-US" sz="1600" dirty="0"/>
                        <a:t>조 관련</a:t>
                      </a:r>
                      <a:r>
                        <a:rPr lang="en-US" altLang="ko-KR" sz="1600" dirty="0"/>
                        <a:t>)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7496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500" dirty="0"/>
                        <a:t>2. </a:t>
                      </a:r>
                      <a:r>
                        <a:rPr lang="ko-KR" altLang="en-US" sz="1500" dirty="0" err="1"/>
                        <a:t>건축물관련</a:t>
                      </a:r>
                      <a:r>
                        <a:rPr lang="ko-KR" altLang="en-US" sz="1500" dirty="0"/>
                        <a:t> </a:t>
                      </a:r>
                      <a:r>
                        <a:rPr lang="ko-KR" altLang="en-US" sz="1500" dirty="0" err="1"/>
                        <a:t>건축기준의</a:t>
                      </a:r>
                      <a:r>
                        <a:rPr lang="ko-KR" altLang="en-US" sz="1500" dirty="0"/>
                        <a:t> 허용오차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24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/>
                        <a:t>항목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/>
                        <a:t>허용되는 오차의 범위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745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err="1"/>
                        <a:t>출구너비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/>
                        <a:t>2</a:t>
                      </a:r>
                      <a:r>
                        <a:rPr lang="ko-KR" altLang="en-US" b="1" dirty="0"/>
                        <a:t>퍼센트 이내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326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360314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7258" y="2467428"/>
            <a:ext cx="50433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200" b="1" dirty="0">
                <a:solidFill>
                  <a:schemeClr val="bg1"/>
                </a:solidFill>
                <a:latin typeface="+mn-ea"/>
              </a:rPr>
              <a:t>감사합니다</a:t>
            </a:r>
            <a:r>
              <a:rPr lang="en-US" altLang="ko-KR" sz="7200" b="1" dirty="0">
                <a:solidFill>
                  <a:schemeClr val="bg1"/>
                </a:solidFill>
                <a:latin typeface="+mn-ea"/>
              </a:rPr>
              <a:t>.</a:t>
            </a:r>
            <a:endParaRPr lang="ko-KR" altLang="en-US" sz="7200" b="1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66833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101232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소방구조용</a:t>
            </a:r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피난용 엘리베이터의 </a:t>
            </a:r>
            <a:r>
              <a:rPr lang="ko-KR" altLang="en-US" sz="3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승강로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제연설비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설치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44422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ts val="1000"/>
              </a:spcBef>
            </a:pPr>
            <a:r>
              <a:rPr lang="ko-KR" altLang="en-US" dirty="0"/>
              <a:t>⑤ </a:t>
            </a:r>
            <a:r>
              <a:rPr lang="ko-KR" altLang="en-US" dirty="0" err="1"/>
              <a:t>승강로</a:t>
            </a:r>
            <a:r>
              <a:rPr lang="ko-KR" altLang="en-US" dirty="0"/>
              <a:t> 내 </a:t>
            </a:r>
            <a:r>
              <a:rPr lang="ko-KR" altLang="en-US" dirty="0" err="1"/>
              <a:t>제연수평덕트</a:t>
            </a:r>
            <a:r>
              <a:rPr lang="ko-KR" altLang="en-US" dirty="0"/>
              <a:t> </a:t>
            </a:r>
            <a:r>
              <a:rPr lang="ko-KR" altLang="en-US" dirty="0" err="1"/>
              <a:t>연결부</a:t>
            </a:r>
            <a:r>
              <a:rPr lang="ko-KR" altLang="en-US" dirty="0"/>
              <a:t> 요구사항</a:t>
            </a:r>
          </a:p>
          <a:p>
            <a:pPr marL="357188" indent="-357188" fontAlgn="base">
              <a:spcBef>
                <a:spcPts val="1000"/>
              </a:spcBef>
            </a:pPr>
            <a:r>
              <a:rPr lang="en-US" altLang="ko-KR" dirty="0"/>
              <a:t>  - </a:t>
            </a:r>
            <a:r>
              <a:rPr lang="ko-KR" altLang="en-US" dirty="0">
                <a:solidFill>
                  <a:srgbClr val="FF0000"/>
                </a:solidFill>
              </a:rPr>
              <a:t>피트 바닥이 아닌 </a:t>
            </a:r>
            <a:r>
              <a:rPr lang="ko-KR" altLang="en-US" dirty="0" err="1">
                <a:solidFill>
                  <a:srgbClr val="FF0000"/>
                </a:solidFill>
              </a:rPr>
              <a:t>승강로</a:t>
            </a:r>
            <a:r>
              <a:rPr lang="ko-KR" altLang="en-US" dirty="0">
                <a:solidFill>
                  <a:srgbClr val="FF0000"/>
                </a:solidFill>
              </a:rPr>
              <a:t> 벽면</a:t>
            </a:r>
            <a:r>
              <a:rPr lang="en-US" altLang="ko-KR" dirty="0">
                <a:solidFill>
                  <a:srgbClr val="FF0000"/>
                </a:solidFill>
              </a:rPr>
              <a:t>(</a:t>
            </a:r>
            <a:r>
              <a:rPr lang="ko-KR" altLang="en-US" dirty="0">
                <a:solidFill>
                  <a:srgbClr val="FF0000"/>
                </a:solidFill>
              </a:rPr>
              <a:t>측면</a:t>
            </a:r>
            <a:r>
              <a:rPr lang="en-US" altLang="ko-KR" dirty="0">
                <a:solidFill>
                  <a:srgbClr val="FF0000"/>
                </a:solidFill>
              </a:rPr>
              <a:t>) </a:t>
            </a:r>
            <a:r>
              <a:rPr lang="ko-KR" altLang="en-US" dirty="0">
                <a:solidFill>
                  <a:srgbClr val="FF0000"/>
                </a:solidFill>
              </a:rPr>
              <a:t>쪽에서 설치되어 </a:t>
            </a:r>
            <a:r>
              <a:rPr lang="ko-KR" altLang="en-US" dirty="0" err="1"/>
              <a:t>송풍될</a:t>
            </a:r>
            <a:r>
              <a:rPr lang="ko-KR" altLang="en-US" dirty="0"/>
              <a:t> 수 있도록 매립 설치되어야 하며</a:t>
            </a:r>
            <a:r>
              <a:rPr lang="en-US" altLang="ko-KR" dirty="0"/>
              <a:t>, </a:t>
            </a:r>
            <a:r>
              <a:rPr lang="ko-KR" altLang="en-US" dirty="0"/>
              <a:t>승강기 </a:t>
            </a:r>
            <a:r>
              <a:rPr lang="ko-KR" altLang="en-US" dirty="0" err="1"/>
              <a:t>안전부품과</a:t>
            </a:r>
            <a:r>
              <a:rPr lang="ko-KR" altLang="en-US" dirty="0"/>
              <a:t> 간섭이 없어야 함</a:t>
            </a:r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⑥ </a:t>
            </a:r>
            <a:r>
              <a:rPr lang="ko-KR" altLang="en-US" dirty="0" err="1"/>
              <a:t>승강로</a:t>
            </a:r>
            <a:r>
              <a:rPr lang="ko-KR" altLang="en-US" dirty="0"/>
              <a:t> 벽 </a:t>
            </a:r>
            <a:r>
              <a:rPr lang="ko-KR" altLang="en-US" dirty="0" err="1"/>
              <a:t>제연차압댐퍼</a:t>
            </a:r>
            <a:r>
              <a:rPr lang="ko-KR" altLang="en-US" dirty="0"/>
              <a:t> 요구사항</a:t>
            </a:r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  가</a:t>
            </a:r>
            <a:r>
              <a:rPr lang="en-US" altLang="ko-KR" dirty="0"/>
              <a:t>. </a:t>
            </a:r>
            <a:r>
              <a:rPr lang="ko-KR" altLang="en-US" dirty="0" err="1"/>
              <a:t>승강로</a:t>
            </a:r>
            <a:r>
              <a:rPr lang="ko-KR" altLang="en-US" dirty="0"/>
              <a:t> 안쪽에 </a:t>
            </a:r>
            <a:r>
              <a:rPr lang="en-US" altLang="ko-KR" dirty="0"/>
              <a:t>KS B ISO 13857, </a:t>
            </a:r>
            <a:r>
              <a:rPr lang="ko-KR" altLang="en-US" dirty="0"/>
              <a:t>표</a:t>
            </a:r>
            <a:r>
              <a:rPr lang="en-US" altLang="ko-KR" dirty="0"/>
              <a:t>4</a:t>
            </a:r>
            <a:r>
              <a:rPr lang="ko-KR" altLang="en-US" dirty="0"/>
              <a:t>에 따른 </a:t>
            </a:r>
            <a:r>
              <a:rPr lang="ko-KR" altLang="en-US" dirty="0" err="1">
                <a:solidFill>
                  <a:srgbClr val="FF0000"/>
                </a:solidFill>
              </a:rPr>
              <a:t>매쉬</a:t>
            </a:r>
            <a:r>
              <a:rPr lang="en-US" altLang="ko-KR" dirty="0">
                <a:solidFill>
                  <a:srgbClr val="FF0000"/>
                </a:solidFill>
              </a:rPr>
              <a:t>(</a:t>
            </a:r>
            <a:r>
              <a:rPr lang="ko-KR" altLang="en-US" dirty="0" err="1">
                <a:solidFill>
                  <a:srgbClr val="FF0000"/>
                </a:solidFill>
              </a:rPr>
              <a:t>불연재료</a:t>
            </a:r>
            <a:r>
              <a:rPr lang="en-US" altLang="ko-KR" dirty="0">
                <a:solidFill>
                  <a:srgbClr val="FF0000"/>
                </a:solidFill>
              </a:rPr>
              <a:t>) </a:t>
            </a:r>
            <a:r>
              <a:rPr lang="ko-KR" altLang="en-US" dirty="0">
                <a:solidFill>
                  <a:srgbClr val="FF0000"/>
                </a:solidFill>
              </a:rPr>
              <a:t>등의 막는 조치</a:t>
            </a:r>
          </a:p>
          <a:p>
            <a:pPr marL="539750" indent="-539750" fontAlgn="base">
              <a:spcBef>
                <a:spcPts val="1000"/>
              </a:spcBef>
            </a:pPr>
            <a:r>
              <a:rPr lang="ko-KR" altLang="en-US" dirty="0"/>
              <a:t>  나</a:t>
            </a:r>
            <a:r>
              <a:rPr lang="en-US" altLang="ko-KR" dirty="0"/>
              <a:t>. </a:t>
            </a:r>
            <a:r>
              <a:rPr lang="ko-KR" altLang="en-US" dirty="0"/>
              <a:t>막는 조치의 기계적 강도는 </a:t>
            </a:r>
            <a:r>
              <a:rPr lang="en-US" altLang="ko-KR" dirty="0"/>
              <a:t>5 </a:t>
            </a:r>
            <a:r>
              <a:rPr lang="ko-KR" altLang="en-US" dirty="0"/>
              <a:t>㎠ 면적의 원형 또는 정사각형 모양의 어느 지점마다 수직으로 </a:t>
            </a:r>
            <a:r>
              <a:rPr lang="en-US" altLang="ko-KR" dirty="0"/>
              <a:t>300 N</a:t>
            </a:r>
            <a:r>
              <a:rPr lang="ko-KR" altLang="en-US" dirty="0"/>
              <a:t>의 힘을 균등하게 분산하여 가할 때 </a:t>
            </a:r>
            <a:r>
              <a:rPr lang="en-US" altLang="ko-KR" dirty="0"/>
              <a:t>1 mm</a:t>
            </a:r>
            <a:r>
              <a:rPr lang="ko-KR" altLang="en-US" dirty="0"/>
              <a:t>를 초과하는 영구적인 변형 및 </a:t>
            </a:r>
            <a:r>
              <a:rPr lang="en-US" altLang="ko-KR" dirty="0"/>
              <a:t>35 mm</a:t>
            </a:r>
            <a:r>
              <a:rPr lang="ko-KR" altLang="en-US" dirty="0"/>
              <a:t>를 초과하는 </a:t>
            </a:r>
            <a:r>
              <a:rPr lang="ko-KR" altLang="en-US" dirty="0" err="1"/>
              <a:t>탄성변형이</a:t>
            </a:r>
            <a:r>
              <a:rPr lang="ko-KR" altLang="en-US" dirty="0"/>
              <a:t> 없어야 함</a:t>
            </a:r>
            <a:r>
              <a:rPr lang="en-US" altLang="ko-KR" dirty="0"/>
              <a:t>.</a:t>
            </a:r>
          </a:p>
          <a:p>
            <a:pPr marL="539750" indent="-539750" fontAlgn="base">
              <a:spcBef>
                <a:spcPts val="1000"/>
              </a:spcBef>
            </a:pPr>
            <a:endParaRPr lang="en-US" altLang="ko-KR" dirty="0"/>
          </a:p>
          <a:p>
            <a:pPr marL="539750" indent="-539750" fontAlgn="base">
              <a:spcBef>
                <a:spcPts val="1000"/>
              </a:spcBef>
            </a:pPr>
            <a:r>
              <a:rPr lang="en-US" altLang="ko-KR" dirty="0"/>
              <a:t>&lt;</a:t>
            </a:r>
            <a:r>
              <a:rPr lang="ko-KR" altLang="en-US" dirty="0"/>
              <a:t>비고</a:t>
            </a:r>
            <a:r>
              <a:rPr lang="en-US" altLang="ko-KR" dirty="0"/>
              <a:t>&gt; </a:t>
            </a:r>
          </a:p>
          <a:p>
            <a:pPr marL="539750" indent="-539750" fontAlgn="base">
              <a:spcBef>
                <a:spcPts val="1000"/>
              </a:spcBef>
            </a:pPr>
            <a:r>
              <a:rPr lang="ko-KR" altLang="en-US" spc="-150" dirty="0"/>
              <a:t>승강기 </a:t>
            </a:r>
            <a:r>
              <a:rPr lang="ko-KR" altLang="en-US" spc="-150" dirty="0" err="1"/>
              <a:t>제연설비</a:t>
            </a:r>
            <a:r>
              <a:rPr lang="ko-KR" altLang="en-US" spc="-150" dirty="0"/>
              <a:t> 요구사항 중 </a:t>
            </a:r>
            <a:r>
              <a:rPr lang="ko-KR" altLang="en-US" u="sng" spc="-150" dirty="0"/>
              <a:t>⑥ </a:t>
            </a:r>
            <a:r>
              <a:rPr lang="ko-KR" altLang="en-US" u="sng" spc="-150" dirty="0" err="1"/>
              <a:t>승강로</a:t>
            </a:r>
            <a:r>
              <a:rPr lang="ko-KR" altLang="en-US" u="sng" spc="-150" dirty="0"/>
              <a:t> 벽 </a:t>
            </a:r>
            <a:r>
              <a:rPr lang="ko-KR" altLang="en-US" u="sng" spc="-150" dirty="0" err="1"/>
              <a:t>제연차압댐퍼</a:t>
            </a:r>
            <a:r>
              <a:rPr lang="ko-KR" altLang="en-US" u="sng" spc="-150" dirty="0"/>
              <a:t> 요구사항</a:t>
            </a:r>
            <a:r>
              <a:rPr lang="ko-KR" altLang="en-US" spc="-150" dirty="0"/>
              <a:t>에 대해서는 </a:t>
            </a:r>
            <a:r>
              <a:rPr lang="en-US" altLang="ko-KR" spc="-150" dirty="0">
                <a:solidFill>
                  <a:srgbClr val="FF0000"/>
                </a:solidFill>
              </a:rPr>
              <a:t>2021. 7. 1. </a:t>
            </a:r>
            <a:r>
              <a:rPr lang="ko-KR" altLang="en-US" spc="-150" dirty="0">
                <a:solidFill>
                  <a:srgbClr val="FF0000"/>
                </a:solidFill>
              </a:rPr>
              <a:t>건축허가일 부터 적용</a:t>
            </a:r>
            <a:r>
              <a:rPr lang="ko-KR" altLang="en-US" spc="-150" dirty="0"/>
              <a:t>함</a:t>
            </a:r>
          </a:p>
          <a:p>
            <a:pPr marL="539750" indent="-539750" fontAlgn="base">
              <a:spcBef>
                <a:spcPts val="1000"/>
              </a:spcBef>
            </a:pPr>
            <a:endParaRPr lang="ko-KR" altLang="en-US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72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53962" y="2668504"/>
            <a:ext cx="11382236" cy="772840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</p:spPr>
        <p:txBody>
          <a:bodyPr wrap="square" rtlCol="0">
            <a:spAutoFit/>
          </a:bodyPr>
          <a:lstStyle/>
          <a:p>
            <a:pPr lvl="0" fontAlgn="base">
              <a:lnSpc>
                <a:spcPct val="130000"/>
              </a:lnSpc>
            </a:pP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자동구출운전 작동 시 승강장 호출 버튼의 작동은 무효화되어야 함을 규정하고 있으나</a:t>
            </a:r>
            <a:r>
              <a:rPr lang="en-US" altLang="ko-KR" b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ko-KR" altLang="en-US" b="1" dirty="0">
                <a:solidFill>
                  <a:schemeClr val="bg1">
                    <a:lumMod val="95000"/>
                  </a:schemeClr>
                </a:solidFill>
              </a:rPr>
              <a:t>일부 제조사에서 해석의 이견으로 다른 기능을 무효화하여 설계되는 경우가 있어 기능의 작동 여부를 정의함</a:t>
            </a:r>
            <a:endParaRPr lang="en-US" altLang="ko-KR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8291" y="1362301"/>
            <a:ext cx="85683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자동구출운전 작동 시 </a:t>
            </a:r>
            <a:r>
              <a:rPr lang="ko-KR" altLang="en-US" sz="3000" dirty="0" err="1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안전기능의</a:t>
            </a:r>
            <a:r>
              <a:rPr lang="ko-KR" altLang="en-US" sz="3000" dirty="0">
                <a:solidFill>
                  <a:srgbClr val="040119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무효화 </a:t>
            </a:r>
            <a:r>
              <a:rPr lang="ko-KR" altLang="en-US" sz="3000" dirty="0">
                <a:solidFill>
                  <a:schemeClr val="bg1">
                    <a:lumMod val="9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343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85683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자동구출운전 작동 시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안전기능의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무효화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464127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177800" lvl="0" indent="-177800" fontAlgn="base">
              <a:lnSpc>
                <a:spcPct val="130000"/>
              </a:lnSpc>
            </a:pPr>
            <a:r>
              <a:rPr lang="ko-KR" altLang="en-US" sz="1600" b="1" dirty="0">
                <a:solidFill>
                  <a:prstClr val="black"/>
                </a:solidFill>
              </a:rPr>
              <a:t>「승강기안전부품 안전기준 및 승강기 안전기준」</a:t>
            </a:r>
            <a:r>
              <a:rPr lang="en-US" altLang="ko-KR" sz="1600" b="1" dirty="0">
                <a:solidFill>
                  <a:prstClr val="black"/>
                </a:solidFill>
              </a:rPr>
              <a:t>[</a:t>
            </a:r>
            <a:r>
              <a:rPr lang="ko-KR" altLang="en-US" sz="1600" b="1" dirty="0">
                <a:solidFill>
                  <a:prstClr val="black"/>
                </a:solidFill>
              </a:rPr>
              <a:t>별표</a:t>
            </a:r>
            <a:r>
              <a:rPr lang="en-US" altLang="ko-KR" sz="1600" b="1" dirty="0">
                <a:solidFill>
                  <a:prstClr val="black"/>
                </a:solidFill>
              </a:rPr>
              <a:t>22]</a:t>
            </a:r>
          </a:p>
          <a:p>
            <a:pPr marL="177800" lvl="0" indent="-177800" fontAlgn="base">
              <a:lnSpc>
                <a:spcPct val="130000"/>
              </a:lnSpc>
            </a:pPr>
            <a:endParaRPr lang="en-US" altLang="ko-KR" sz="1600" b="1" dirty="0">
              <a:solidFill>
                <a:prstClr val="black"/>
              </a:solidFill>
            </a:endParaRPr>
          </a:p>
          <a:p>
            <a:pPr marL="265113" indent="-265113" fontAlgn="base">
              <a:spcBef>
                <a:spcPts val="1000"/>
              </a:spcBef>
            </a:pPr>
            <a:r>
              <a:rPr lang="en-US" altLang="ko-KR" b="1" dirty="0"/>
              <a:t>13.2.3.6</a:t>
            </a:r>
            <a:r>
              <a:rPr lang="en-US" altLang="ko-KR" dirty="0"/>
              <a:t> </a:t>
            </a:r>
            <a:r>
              <a:rPr lang="ko-KR" altLang="en-US" dirty="0"/>
              <a:t>정전 또는 고장으로 인해 정상 운행 중인 엘리베이터가 갑자기 정지</a:t>
            </a:r>
            <a:r>
              <a:rPr lang="en-US" altLang="ko-KR" dirty="0"/>
              <a:t>(</a:t>
            </a:r>
            <a:r>
              <a:rPr lang="ko-KR" altLang="en-US" dirty="0"/>
              <a:t>안전장치가 작동되어 정지된 경우는 제외한다</a:t>
            </a:r>
            <a:r>
              <a:rPr lang="en-US" altLang="ko-KR" dirty="0"/>
              <a:t>)</a:t>
            </a:r>
            <a:r>
              <a:rPr lang="ko-KR" altLang="en-US" dirty="0"/>
              <a:t>되면 자동으로 카를 가장 가까운 승강장으로 운행시키는 수단</a:t>
            </a:r>
            <a:r>
              <a:rPr lang="en-US" altLang="ko-KR" dirty="0"/>
              <a:t>(</a:t>
            </a:r>
            <a:r>
              <a:rPr lang="ko-KR" altLang="en-US" dirty="0"/>
              <a:t>자동구출운전 등</a:t>
            </a:r>
            <a:r>
              <a:rPr lang="en-US" altLang="ko-KR" dirty="0"/>
              <a:t>)</a:t>
            </a:r>
            <a:r>
              <a:rPr lang="ko-KR" altLang="en-US" dirty="0"/>
              <a:t>이 있어야 하며</a:t>
            </a:r>
            <a:r>
              <a:rPr lang="en-US" altLang="ko-KR" dirty="0"/>
              <a:t>, </a:t>
            </a:r>
            <a:r>
              <a:rPr lang="ko-KR" altLang="en-US" dirty="0"/>
              <a:t>다음 사항을 만족해야 한다</a:t>
            </a:r>
            <a:r>
              <a:rPr lang="en-US" altLang="ko-KR" dirty="0"/>
              <a:t>. </a:t>
            </a:r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ko-KR" altLang="en-US" dirty="0"/>
              <a:t>수직 개폐식 문이 설치된 엘리베이터 또는 유압식 엘리베이터의 경우에는 제외한다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>
              <a:spcBef>
                <a:spcPts val="1000"/>
              </a:spcBef>
            </a:pPr>
            <a:r>
              <a:rPr lang="ko-KR" altLang="en-US" dirty="0"/>
              <a:t>  가</a:t>
            </a:r>
            <a:r>
              <a:rPr lang="en-US" altLang="ko-KR" dirty="0"/>
              <a:t>) </a:t>
            </a:r>
            <a:r>
              <a:rPr lang="ko-KR" altLang="en-US" dirty="0" err="1"/>
              <a:t>카가</a:t>
            </a:r>
            <a:r>
              <a:rPr lang="ko-KR" altLang="en-US" dirty="0"/>
              <a:t> 승강장에 도착하면 </a:t>
            </a:r>
            <a:r>
              <a:rPr lang="ko-KR" altLang="en-US" dirty="0" err="1"/>
              <a:t>승강장문</a:t>
            </a:r>
            <a:r>
              <a:rPr lang="ko-KR" altLang="en-US" dirty="0"/>
              <a:t> 및 </a:t>
            </a:r>
            <a:r>
              <a:rPr lang="ko-KR" altLang="en-US" dirty="0" err="1"/>
              <a:t>카문이</a:t>
            </a:r>
            <a:r>
              <a:rPr lang="ko-KR" altLang="en-US" dirty="0"/>
              <a:t> 자동으로 열려야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541338" indent="-541338" fontAlgn="base">
              <a:spcBef>
                <a:spcPts val="1000"/>
              </a:spcBef>
            </a:pPr>
            <a:r>
              <a:rPr lang="ko-KR" altLang="en-US" dirty="0"/>
              <a:t>  나</a:t>
            </a:r>
            <a:r>
              <a:rPr lang="en-US" altLang="ko-KR" dirty="0"/>
              <a:t>) </a:t>
            </a:r>
            <a:r>
              <a:rPr lang="ko-KR" altLang="en-US" dirty="0"/>
              <a:t>승객이 안전하게 빠져나가면</a:t>
            </a:r>
            <a:r>
              <a:rPr lang="en-US" altLang="ko-KR" dirty="0"/>
              <a:t>(10</a:t>
            </a:r>
            <a:r>
              <a:rPr lang="ko-KR" altLang="en-US" dirty="0"/>
              <a:t>초 이상</a:t>
            </a:r>
            <a:r>
              <a:rPr lang="en-US" altLang="ko-KR" dirty="0"/>
              <a:t>) </a:t>
            </a:r>
            <a:r>
              <a:rPr lang="ko-KR" altLang="en-US" dirty="0" err="1"/>
              <a:t>승강장문</a:t>
            </a:r>
            <a:r>
              <a:rPr lang="ko-KR" altLang="en-US" dirty="0"/>
              <a:t> 및 </a:t>
            </a:r>
            <a:r>
              <a:rPr lang="ko-KR" altLang="en-US" dirty="0" err="1"/>
              <a:t>카문은</a:t>
            </a:r>
            <a:r>
              <a:rPr lang="ko-KR" altLang="en-US" dirty="0"/>
              <a:t> 자동으로 닫히고 이후 </a:t>
            </a:r>
            <a:r>
              <a:rPr lang="ko-KR" altLang="en-US" dirty="0" err="1"/>
              <a:t>정지상태가</a:t>
            </a:r>
            <a:r>
              <a:rPr lang="ko-KR" altLang="en-US" dirty="0"/>
              <a:t> 유지되어야 한다</a:t>
            </a:r>
            <a:r>
              <a:rPr lang="en-US" altLang="ko-KR" dirty="0"/>
              <a:t>. </a:t>
            </a:r>
            <a:r>
              <a:rPr lang="ko-KR" altLang="en-US" dirty="0"/>
              <a:t>이 경우 승강장 호출 버튼의 작동은 무효화 되어야 한다</a:t>
            </a:r>
            <a:r>
              <a:rPr lang="en-US" altLang="ko-KR" dirty="0"/>
              <a:t>.</a:t>
            </a:r>
          </a:p>
          <a:p>
            <a:pPr marL="541338" indent="-541338" fontAlgn="base">
              <a:spcBef>
                <a:spcPts val="1000"/>
              </a:spcBef>
            </a:pPr>
            <a:r>
              <a:rPr lang="ko-KR" altLang="en-US" dirty="0"/>
              <a:t>  다</a:t>
            </a:r>
            <a:r>
              <a:rPr lang="en-US" altLang="ko-KR" dirty="0"/>
              <a:t>) </a:t>
            </a:r>
            <a:r>
              <a:rPr lang="ko-KR" altLang="en-US" dirty="0"/>
              <a:t>나</a:t>
            </a:r>
            <a:r>
              <a:rPr lang="en-US" altLang="ko-KR" dirty="0"/>
              <a:t>)</a:t>
            </a:r>
            <a:r>
              <a:rPr lang="ko-KR" altLang="en-US" dirty="0"/>
              <a:t>에 따른 정지 상태에서 카 내부 열림 버튼을 누르면 </a:t>
            </a:r>
            <a:r>
              <a:rPr lang="ko-KR" altLang="en-US" dirty="0" err="1"/>
              <a:t>승강장문</a:t>
            </a:r>
            <a:r>
              <a:rPr lang="ko-KR" altLang="en-US" dirty="0"/>
              <a:t> 및 </a:t>
            </a:r>
            <a:r>
              <a:rPr lang="ko-KR" altLang="en-US" dirty="0" err="1"/>
              <a:t>카문은</a:t>
            </a:r>
            <a:r>
              <a:rPr lang="ko-KR" altLang="en-US" dirty="0"/>
              <a:t> 열려야 하고</a:t>
            </a:r>
            <a:r>
              <a:rPr lang="en-US" altLang="ko-KR" dirty="0"/>
              <a:t>, </a:t>
            </a:r>
            <a:r>
              <a:rPr lang="ko-KR" altLang="en-US" dirty="0"/>
              <a:t>승객이 안전하게 빠져나가면</a:t>
            </a:r>
            <a:r>
              <a:rPr lang="en-US" altLang="ko-KR" dirty="0"/>
              <a:t>(10</a:t>
            </a:r>
            <a:r>
              <a:rPr lang="ko-KR" altLang="en-US" dirty="0"/>
              <a:t>초 이상</a:t>
            </a:r>
            <a:r>
              <a:rPr lang="en-US" altLang="ko-KR" dirty="0"/>
              <a:t>) </a:t>
            </a:r>
            <a:r>
              <a:rPr lang="ko-KR" altLang="en-US" dirty="0" err="1"/>
              <a:t>승강장문</a:t>
            </a:r>
            <a:r>
              <a:rPr lang="ko-KR" altLang="en-US" dirty="0"/>
              <a:t> 및 </a:t>
            </a:r>
            <a:r>
              <a:rPr lang="ko-KR" altLang="en-US" dirty="0" err="1"/>
              <a:t>카문은</a:t>
            </a:r>
            <a:r>
              <a:rPr lang="ko-KR" altLang="en-US" dirty="0"/>
              <a:t> 자동으로 다시 닫히고</a:t>
            </a:r>
            <a:r>
              <a:rPr lang="en-US" altLang="ko-KR" dirty="0"/>
              <a:t>, </a:t>
            </a:r>
            <a:r>
              <a:rPr lang="ko-KR" altLang="en-US" dirty="0"/>
              <a:t>이후 정지 상태가 유지되어야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541338" indent="-541338" fontAlgn="base">
              <a:spcBef>
                <a:spcPts val="1000"/>
              </a:spcBef>
            </a:pPr>
            <a:endParaRPr lang="ko-KR" altLang="en-US" dirty="0"/>
          </a:p>
          <a:p>
            <a:pPr fontAlgn="base">
              <a:spcBef>
                <a:spcPts val="1000"/>
              </a:spcBef>
            </a:pPr>
            <a:endParaRPr lang="en-US" altLang="ko-KR" sz="600" spc="-150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8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039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110" y="255266"/>
            <a:ext cx="856837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자동구출운전 작동 시 </a:t>
            </a:r>
            <a:r>
              <a:rPr lang="ko-KR" altLang="en-US" sz="300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안전기능의</a:t>
            </a:r>
            <a:r>
              <a:rPr lang="ko-KR" altLang="en-US" sz="3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무효화 </a:t>
            </a:r>
            <a:r>
              <a:rPr lang="ko-KR" altLang="en-US" sz="3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관련</a:t>
            </a:r>
            <a:endParaRPr lang="ko-KR" altLang="en-US" sz="300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4498" y="1595210"/>
            <a:ext cx="11191699" cy="154914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54013" indent="-354013" fontAlgn="base">
              <a:spcBef>
                <a:spcPts val="1000"/>
              </a:spcBef>
            </a:pPr>
            <a:r>
              <a:rPr lang="ko-KR" altLang="en-US" dirty="0"/>
              <a:t>라</a:t>
            </a:r>
            <a:r>
              <a:rPr lang="en-US" altLang="ko-KR" dirty="0"/>
              <a:t>) </a:t>
            </a:r>
            <a:r>
              <a:rPr lang="ko-KR" altLang="en-US" dirty="0"/>
              <a:t>정상 운행으로의 복귀는 전문가의 개입에 의해 이뤄져야 한다</a:t>
            </a:r>
            <a:r>
              <a:rPr lang="en-US" altLang="ko-KR" dirty="0"/>
              <a:t>. </a:t>
            </a:r>
            <a:r>
              <a:rPr lang="ko-KR" altLang="en-US" dirty="0"/>
              <a:t>다만</a:t>
            </a:r>
            <a:r>
              <a:rPr lang="en-US" altLang="ko-KR" dirty="0"/>
              <a:t>, </a:t>
            </a:r>
            <a:r>
              <a:rPr lang="ko-KR" altLang="en-US" dirty="0"/>
              <a:t>정전으로 인한 정지는 전원이 복구되면 정상 운행으로 자동 복귀될 수 있다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354013" indent="-354013" fontAlgn="base">
              <a:spcBef>
                <a:spcPts val="1000"/>
              </a:spcBef>
            </a:pPr>
            <a:r>
              <a:rPr lang="ko-KR" altLang="en-US" dirty="0"/>
              <a:t>마</a:t>
            </a:r>
            <a:r>
              <a:rPr lang="en-US" altLang="ko-KR" dirty="0"/>
              <a:t>) </a:t>
            </a:r>
            <a:r>
              <a:rPr lang="ko-KR" altLang="en-US" spc="-150" dirty="0"/>
              <a:t>배터리 등 </a:t>
            </a:r>
            <a:r>
              <a:rPr lang="ko-KR" altLang="en-US" spc="-150" dirty="0" err="1"/>
              <a:t>비상전원은</a:t>
            </a:r>
            <a:r>
              <a:rPr lang="ko-KR" altLang="en-US" spc="-150" dirty="0"/>
              <a:t> 충분한 용량을 갖춰야 하며</a:t>
            </a:r>
            <a:r>
              <a:rPr lang="en-US" altLang="ko-KR" spc="-150" dirty="0"/>
              <a:t>, </a:t>
            </a:r>
            <a:r>
              <a:rPr lang="ko-KR" altLang="en-US" spc="-150" dirty="0"/>
              <a:t>방전이나 단선 또는 누전되지 않도록 유지관리 되어야 한다</a:t>
            </a:r>
            <a:r>
              <a:rPr lang="en-US" altLang="ko-KR" spc="-150" dirty="0"/>
              <a:t>.     </a:t>
            </a:r>
            <a:r>
              <a:rPr lang="ko-KR" altLang="en-US" spc="-150" dirty="0"/>
              <a:t>비상전원으로 배터리를 사용하는 경우에는 잔여 용량을 확인할 수 있는 장치가 있어야 한다</a:t>
            </a:r>
            <a:r>
              <a:rPr lang="en-US" altLang="ko-KR" spc="-150" dirty="0"/>
              <a:t>.</a:t>
            </a:r>
          </a:p>
          <a:p>
            <a:pPr marL="354013" indent="-354013" fontAlgn="base">
              <a:spcBef>
                <a:spcPts val="1000"/>
              </a:spcBef>
            </a:pPr>
            <a:endParaRPr lang="ko-KR" altLang="en-US" sz="600" spc="-150" dirty="0"/>
          </a:p>
        </p:txBody>
      </p:sp>
      <p:sp>
        <p:nvSpPr>
          <p:cNvPr id="24" name="직사각형 23"/>
          <p:cNvSpPr>
            <a:spLocks noChangeArrowheads="1"/>
          </p:cNvSpPr>
          <p:nvPr/>
        </p:nvSpPr>
        <p:spPr bwMode="auto">
          <a:xfrm>
            <a:off x="544497" y="3407078"/>
            <a:ext cx="21002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적용방안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544497" y="940627"/>
            <a:ext cx="29530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HY헤드라인M" panose="02030600000101010101" pitchFamily="18" charset="-127"/>
              </a:defRPr>
            </a:lvl9pPr>
          </a:lstStyle>
          <a:p>
            <a:pPr eaLnBrk="1" hangingPunct="1"/>
            <a:r>
              <a:rPr lang="en-US" altLang="ko-KR" sz="2800" dirty="0">
                <a:latin typeface="HY헤드라인M" panose="02030600000101010101" pitchFamily="18" charset="-127"/>
              </a:rPr>
              <a:t>□ </a:t>
            </a:r>
            <a:r>
              <a:rPr lang="ko-KR" altLang="en-US" sz="2800" dirty="0">
                <a:latin typeface="HY헤드라인M" panose="02030600000101010101" pitchFamily="18" charset="-127"/>
              </a:rPr>
              <a:t>관련법령</a:t>
            </a:r>
            <a:r>
              <a:rPr lang="en-US" altLang="ko-KR" sz="2800" dirty="0">
                <a:latin typeface="HY헤드라인M" panose="02030600000101010101" pitchFamily="18" charset="-127"/>
              </a:rPr>
              <a:t>/</a:t>
            </a:r>
            <a:r>
              <a:rPr lang="ko-KR" altLang="en-US" sz="2800" dirty="0">
                <a:latin typeface="HY헤드라인M" panose="02030600000101010101" pitchFamily="18" charset="-127"/>
              </a:rPr>
              <a:t>고시</a:t>
            </a:r>
            <a:endParaRPr lang="ko-KR" altLang="en-US" sz="2800" dirty="0">
              <a:solidFill>
                <a:srgbClr val="0000FF"/>
              </a:solidFill>
              <a:latin typeface="HY헤드라인M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497" y="4055372"/>
            <a:ext cx="11191699" cy="230832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fontAlgn="base"/>
            <a:r>
              <a:rPr lang="ko-KR" altLang="en-US" dirty="0"/>
              <a:t>자동구출운전 시 </a:t>
            </a:r>
            <a:r>
              <a:rPr lang="en-US" altLang="ko-KR" dirty="0"/>
              <a:t>13.2.3.6</a:t>
            </a:r>
            <a:r>
              <a:rPr lang="ko-KR" altLang="en-US" dirty="0"/>
              <a:t>에 규정된 기능 이외의 카 내 이용자 관련 안전기능은 </a:t>
            </a:r>
            <a:r>
              <a:rPr lang="ko-KR" altLang="en-US" dirty="0">
                <a:solidFill>
                  <a:srgbClr val="FF0000"/>
                </a:solidFill>
              </a:rPr>
              <a:t>정상작동 </a:t>
            </a:r>
            <a:r>
              <a:rPr lang="ko-KR" altLang="en-US" dirty="0"/>
              <a:t>되어야 함</a:t>
            </a:r>
            <a:endParaRPr lang="en-US" altLang="ko-KR" dirty="0"/>
          </a:p>
          <a:p>
            <a:pPr fontAlgn="base"/>
            <a:r>
              <a:rPr lang="en-US" altLang="ko-KR" dirty="0"/>
              <a:t>(</a:t>
            </a:r>
            <a:r>
              <a:rPr lang="ko-KR" altLang="en-US" dirty="0" err="1"/>
              <a:t>문닫힘안전장치</a:t>
            </a:r>
            <a:r>
              <a:rPr lang="en-US" altLang="ko-KR" dirty="0"/>
              <a:t>, </a:t>
            </a:r>
            <a:r>
              <a:rPr lang="ko-KR" altLang="en-US" dirty="0" err="1"/>
              <a:t>카내</a:t>
            </a:r>
            <a:r>
              <a:rPr lang="ko-KR" altLang="en-US" dirty="0"/>
              <a:t> 조명 또는 비상등</a:t>
            </a:r>
            <a:r>
              <a:rPr lang="en-US" altLang="ko-KR" dirty="0"/>
              <a:t>, </a:t>
            </a:r>
            <a:r>
              <a:rPr lang="ko-KR" altLang="en-US" dirty="0"/>
              <a:t>카 내 비상통화장치 등</a:t>
            </a:r>
            <a:r>
              <a:rPr lang="en-US" altLang="ko-KR" dirty="0"/>
              <a:t>)</a:t>
            </a:r>
          </a:p>
          <a:p>
            <a:pPr fontAlgn="base"/>
            <a:endParaRPr lang="en-US" altLang="ko-KR" dirty="0"/>
          </a:p>
          <a:p>
            <a:pPr fontAlgn="base"/>
            <a:r>
              <a:rPr lang="en-US" altLang="ko-KR" dirty="0"/>
              <a:t>&lt;</a:t>
            </a:r>
            <a:r>
              <a:rPr lang="ko-KR" altLang="en-US" dirty="0"/>
              <a:t>비고</a:t>
            </a:r>
            <a:r>
              <a:rPr lang="en-US" altLang="ko-KR" dirty="0"/>
              <a:t>&gt; </a:t>
            </a:r>
            <a:r>
              <a:rPr lang="ko-KR" altLang="en-US" dirty="0"/>
              <a:t>업체별 적용 시기</a:t>
            </a:r>
            <a:endParaRPr lang="en-US" altLang="ko-KR" dirty="0"/>
          </a:p>
          <a:p>
            <a:pPr fontAlgn="base"/>
            <a:r>
              <a:rPr lang="en-US" altLang="ko-KR" dirty="0"/>
              <a:t> - </a:t>
            </a:r>
            <a:r>
              <a:rPr lang="ko-KR" altLang="en-US" dirty="0" err="1"/>
              <a:t>쉰들러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en-US" altLang="ko-KR" dirty="0">
                <a:solidFill>
                  <a:srgbClr val="FF0000"/>
                </a:solidFill>
              </a:rPr>
              <a:t>2021. 4. 1. </a:t>
            </a:r>
            <a:r>
              <a:rPr lang="ko-KR" altLang="en-US" dirty="0" err="1">
                <a:solidFill>
                  <a:srgbClr val="FF0000"/>
                </a:solidFill>
              </a:rPr>
              <a:t>설치검사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 err="1">
                <a:solidFill>
                  <a:srgbClr val="FF0000"/>
                </a:solidFill>
              </a:rPr>
              <a:t>실시분부터</a:t>
            </a:r>
            <a:r>
              <a:rPr lang="ko-KR" altLang="en-US" dirty="0">
                <a:solidFill>
                  <a:srgbClr val="FF0000"/>
                </a:solidFill>
              </a:rPr>
              <a:t> 적용</a:t>
            </a:r>
            <a:r>
              <a:rPr lang="en-US" altLang="ko-KR" dirty="0"/>
              <a:t>, 2021. 6. 30. </a:t>
            </a:r>
            <a:r>
              <a:rPr lang="ko-KR" altLang="en-US" dirty="0"/>
              <a:t>까지 기 </a:t>
            </a:r>
            <a:r>
              <a:rPr lang="ko-KR" altLang="en-US" dirty="0" err="1"/>
              <a:t>설치분</a:t>
            </a:r>
            <a:r>
              <a:rPr lang="ko-KR" altLang="en-US" dirty="0"/>
              <a:t> 소급적용</a:t>
            </a:r>
            <a:endParaRPr lang="en-US" altLang="ko-KR" dirty="0"/>
          </a:p>
          <a:p>
            <a:pPr fontAlgn="base"/>
            <a:r>
              <a:rPr lang="en-US" altLang="ko-KR" dirty="0"/>
              <a:t>              (S3300 </a:t>
            </a:r>
            <a:r>
              <a:rPr lang="ko-KR" altLang="en-US" dirty="0"/>
              <a:t>기종</a:t>
            </a:r>
            <a:r>
              <a:rPr lang="en-US" altLang="ko-KR" dirty="0"/>
              <a:t>, </a:t>
            </a:r>
            <a:r>
              <a:rPr lang="ko-KR" altLang="en-US" dirty="0"/>
              <a:t>접촉</a:t>
            </a:r>
            <a:r>
              <a:rPr lang="en-US" altLang="ko-KR" dirty="0"/>
              <a:t>·</a:t>
            </a:r>
            <a:r>
              <a:rPr lang="ko-KR" altLang="en-US" dirty="0" err="1"/>
              <a:t>비접촉식</a:t>
            </a:r>
            <a:r>
              <a:rPr lang="ko-KR" altLang="en-US" dirty="0"/>
              <a:t> </a:t>
            </a:r>
            <a:r>
              <a:rPr lang="ko-KR" altLang="en-US" dirty="0" err="1"/>
              <a:t>문닫힘</a:t>
            </a:r>
            <a:r>
              <a:rPr lang="ko-KR" altLang="en-US" dirty="0"/>
              <a:t> 안전장치</a:t>
            </a:r>
            <a:r>
              <a:rPr lang="en-US" altLang="ko-KR" dirty="0"/>
              <a:t>)</a:t>
            </a:r>
          </a:p>
          <a:p>
            <a:pPr fontAlgn="base"/>
            <a:r>
              <a:rPr lang="en-US" altLang="ko-KR" dirty="0"/>
              <a:t> - </a:t>
            </a:r>
            <a:r>
              <a:rPr lang="ko-KR" altLang="en-US" dirty="0"/>
              <a:t>미쓰비시</a:t>
            </a:r>
            <a:r>
              <a:rPr lang="en-US" altLang="ko-KR" dirty="0"/>
              <a:t> : </a:t>
            </a:r>
            <a:r>
              <a:rPr lang="en-US" altLang="ko-KR" dirty="0">
                <a:solidFill>
                  <a:srgbClr val="FF0000"/>
                </a:solidFill>
              </a:rPr>
              <a:t>2021. 11. 1. </a:t>
            </a:r>
            <a:r>
              <a:rPr lang="ko-KR" altLang="en-US" dirty="0" err="1">
                <a:solidFill>
                  <a:srgbClr val="FF0000"/>
                </a:solidFill>
              </a:rPr>
              <a:t>설치검사</a:t>
            </a:r>
            <a:r>
              <a:rPr lang="ko-KR" altLang="en-US" dirty="0">
                <a:solidFill>
                  <a:srgbClr val="FF0000"/>
                </a:solidFill>
              </a:rPr>
              <a:t> 실시 분부터 적용</a:t>
            </a:r>
            <a:r>
              <a:rPr lang="en-US" altLang="ko-KR" dirty="0"/>
              <a:t>, 2021. 11. 1. </a:t>
            </a:r>
            <a:r>
              <a:rPr lang="ko-KR" altLang="en-US" dirty="0"/>
              <a:t>까지 기 </a:t>
            </a:r>
            <a:r>
              <a:rPr lang="ko-KR" altLang="en-US" dirty="0" err="1"/>
              <a:t>설치분</a:t>
            </a:r>
            <a:r>
              <a:rPr lang="ko-KR" altLang="en-US" dirty="0"/>
              <a:t> 소급적용</a:t>
            </a:r>
            <a:endParaRPr lang="en-US" altLang="ko-KR" dirty="0"/>
          </a:p>
          <a:p>
            <a:pPr fontAlgn="base"/>
            <a:r>
              <a:rPr lang="en-US" altLang="ko-KR" dirty="0"/>
              <a:t>                 (</a:t>
            </a:r>
            <a:r>
              <a:rPr lang="ko-KR" altLang="en-US" dirty="0" err="1"/>
              <a:t>비접촉식</a:t>
            </a:r>
            <a:r>
              <a:rPr lang="ko-KR" altLang="en-US" dirty="0"/>
              <a:t> </a:t>
            </a:r>
            <a:r>
              <a:rPr lang="ko-KR" altLang="en-US" dirty="0" err="1"/>
              <a:t>문닫힘</a:t>
            </a:r>
            <a:r>
              <a:rPr lang="ko-KR" altLang="en-US" dirty="0"/>
              <a:t> 안전장치</a:t>
            </a:r>
            <a:r>
              <a:rPr lang="en-US" altLang="ko-KR" dirty="0"/>
              <a:t>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3981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15875">
          <a:solidFill>
            <a:srgbClr val="FF0000"/>
          </a:solidFill>
        </a:ln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6128</TotalTime>
  <Words>4226</Words>
  <Application>Microsoft Office PowerPoint</Application>
  <PresentationFormat>와이드스크린</PresentationFormat>
  <Paragraphs>387</Paragraphs>
  <Slides>52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52</vt:i4>
      </vt:variant>
    </vt:vector>
  </HeadingPairs>
  <TitlesOfParts>
    <vt:vector size="59" baseType="lpstr">
      <vt:lpstr>HY헤드라인M</vt:lpstr>
      <vt:lpstr>굴림</vt:lpstr>
      <vt:lpstr>맑은 고딕</vt:lpstr>
      <vt:lpstr>함초롬바탕</vt:lpstr>
      <vt:lpstr>Arial</vt:lpstr>
      <vt:lpstr>Office 테마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박일신</dc:creator>
  <cp:lastModifiedBy>shin Changill</cp:lastModifiedBy>
  <cp:revision>355</cp:revision>
  <cp:lastPrinted>2018-11-15T05:09:49Z</cp:lastPrinted>
  <dcterms:created xsi:type="dcterms:W3CDTF">2018-11-09T01:24:56Z</dcterms:created>
  <dcterms:modified xsi:type="dcterms:W3CDTF">2021-09-06T18:40:17Z</dcterms:modified>
</cp:coreProperties>
</file>